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59" r:id="rId4"/>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1422" y="-78"/>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31EAA0-89B1-469D-B257-5082DE8A3509}" type="datetimeFigureOut">
              <a:rPr lang="en-US" smtClean="0"/>
              <a:pPr/>
              <a:t>4/3/2011</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44A4A4-7502-4F81-9F9A-C3E3BA3BD66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a:ln/>
        </p:spPr>
      </p:sp>
      <p:sp>
        <p:nvSpPr>
          <p:cNvPr id="214019"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929DD9CC-9642-4E37-B67A-4E82F3A937AB}"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a:ln/>
        </p:spPr>
      </p:sp>
      <p:sp>
        <p:nvSpPr>
          <p:cNvPr id="215043"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E516E374-218E-47B8-8969-D83B07D7F645}"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a:ln/>
        </p:spPr>
      </p:sp>
      <p:sp>
        <p:nvSpPr>
          <p:cNvPr id="216067"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CF65631F-4AAD-4AEA-A5F2-397043B0148A}" type="slidenum">
              <a:rPr lang="en-US" smtClean="0"/>
              <a:pPr>
                <a:defRPr/>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1B1148-3DF9-427A-8DC8-F3AA4EC7920D}" type="datetimeFigureOut">
              <a:rPr lang="en-US" smtClean="0"/>
              <a:pPr/>
              <a:t>4/3/2011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49EEC-0474-405E-B2D1-34A28F6753B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B1148-3DF9-427A-8DC8-F3AA4EC7920D}" type="datetimeFigureOut">
              <a:rPr lang="en-US" smtClean="0"/>
              <a:pPr/>
              <a:t>4/3/2011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49EEC-0474-405E-B2D1-34A28F6753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B1148-3DF9-427A-8DC8-F3AA4EC7920D}" type="datetimeFigureOut">
              <a:rPr lang="en-US" smtClean="0"/>
              <a:pPr/>
              <a:t>4/3/2011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49EEC-0474-405E-B2D1-34A28F6753B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B1148-3DF9-427A-8DC8-F3AA4EC7920D}" type="datetimeFigureOut">
              <a:rPr lang="en-US" smtClean="0"/>
              <a:pPr/>
              <a:t>4/3/2011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49EEC-0474-405E-B2D1-34A28F6753B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1B1148-3DF9-427A-8DC8-F3AA4EC7920D}" type="datetimeFigureOut">
              <a:rPr lang="en-US" smtClean="0"/>
              <a:pPr/>
              <a:t>4/3/2011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49EEC-0474-405E-B2D1-34A28F6753B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1B1148-3DF9-427A-8DC8-F3AA4EC7920D}" type="datetimeFigureOut">
              <a:rPr lang="en-US" smtClean="0"/>
              <a:pPr/>
              <a:t>4/3/2011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549EEC-0474-405E-B2D1-34A28F6753B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1B1148-3DF9-427A-8DC8-F3AA4EC7920D}" type="datetimeFigureOut">
              <a:rPr lang="en-US" smtClean="0"/>
              <a:pPr/>
              <a:t>4/3/2011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549EEC-0474-405E-B2D1-34A28F6753B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1B1148-3DF9-427A-8DC8-F3AA4EC7920D}" type="datetimeFigureOut">
              <a:rPr lang="en-US" smtClean="0"/>
              <a:pPr/>
              <a:t>4/3/2011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549EEC-0474-405E-B2D1-34A28F6753B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1B1148-3DF9-427A-8DC8-F3AA4EC7920D}" type="datetimeFigureOut">
              <a:rPr lang="en-US" smtClean="0"/>
              <a:pPr/>
              <a:t>4/3/2011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549EEC-0474-405E-B2D1-34A28F6753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1B1148-3DF9-427A-8DC8-F3AA4EC7920D}" type="datetimeFigureOut">
              <a:rPr lang="en-US" smtClean="0"/>
              <a:pPr/>
              <a:t>4/3/2011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549EEC-0474-405E-B2D1-34A28F6753B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1B1148-3DF9-427A-8DC8-F3AA4EC7920D}" type="datetimeFigureOut">
              <a:rPr lang="en-US" smtClean="0"/>
              <a:pPr/>
              <a:t>4/3/2011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549EEC-0474-405E-B2D1-34A28F6753B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41B1148-3DF9-427A-8DC8-F3AA4EC7920D}" type="datetimeFigureOut">
              <a:rPr lang="en-US" smtClean="0"/>
              <a:pPr/>
              <a:t>4/3/2011</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2549EEC-0474-405E-B2D1-34A28F6753B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3"/>
          <p:cNvSpPr txBox="1">
            <a:spLocks noChangeArrowheads="1"/>
          </p:cNvSpPr>
          <p:nvPr/>
        </p:nvSpPr>
        <p:spPr bwMode="auto">
          <a:xfrm>
            <a:off x="381000" y="457200"/>
            <a:ext cx="6019800" cy="8402300"/>
          </a:xfrm>
          <a:prstGeom prst="rect">
            <a:avLst/>
          </a:prstGeom>
          <a:noFill/>
          <a:ln w="9525">
            <a:noFill/>
            <a:miter lim="800000"/>
            <a:headEnd/>
            <a:tailEnd/>
          </a:ln>
        </p:spPr>
        <p:txBody>
          <a:bodyPr wrap="square">
            <a:spAutoFit/>
          </a:bodyPr>
          <a:lstStyle/>
          <a:p>
            <a:pPr>
              <a:defRPr/>
            </a:pPr>
            <a:r>
              <a:rPr lang="en-US" sz="1100" b="1" dirty="0">
                <a:latin typeface="Biondi" pitchFamily="2" charset="0"/>
                <a:cs typeface="Arial" pitchFamily="34" charset="0"/>
              </a:rPr>
              <a:t>WOW!  		</a:t>
            </a:r>
          </a:p>
          <a:p>
            <a:pPr>
              <a:defRPr/>
            </a:pPr>
            <a:r>
              <a:rPr lang="en-US" sz="1100" dirty="0">
                <a:latin typeface="Arial" pitchFamily="34" charset="0"/>
                <a:cs typeface="Arial" pitchFamily="34" charset="0"/>
              </a:rPr>
              <a:t>     Never did I ever imagine this would turn out so big.  There are a lot of us….747 and counting to be exact.  </a:t>
            </a:r>
            <a:r>
              <a:rPr lang="en-US" sz="1100" dirty="0">
                <a:latin typeface="Arial" pitchFamily="34" charset="0"/>
                <a:cs typeface="Arial" pitchFamily="34" charset="0"/>
                <a:sym typeface="Wingdings" pitchFamily="2" charset="2"/>
              </a:rPr>
              <a:t></a:t>
            </a:r>
            <a:endParaRPr lang="en-US" sz="1100" dirty="0">
              <a:latin typeface="Arial" pitchFamily="34" charset="0"/>
              <a:cs typeface="Arial" pitchFamily="34" charset="0"/>
            </a:endParaRPr>
          </a:p>
          <a:p>
            <a:pPr>
              <a:defRPr/>
            </a:pPr>
            <a:endParaRPr lang="en-US" sz="800" dirty="0">
              <a:latin typeface="Arial" pitchFamily="34" charset="0"/>
              <a:cs typeface="Arial" pitchFamily="34" charset="0"/>
            </a:endParaRPr>
          </a:p>
          <a:p>
            <a:pPr>
              <a:defRPr/>
            </a:pPr>
            <a:r>
              <a:rPr lang="en-US" sz="1100" dirty="0">
                <a:latin typeface="Arial" pitchFamily="34" charset="0"/>
                <a:cs typeface="Arial" pitchFamily="34" charset="0"/>
              </a:rPr>
              <a:t>Hello to Each of You!</a:t>
            </a:r>
          </a:p>
          <a:p>
            <a:pPr>
              <a:defRPr/>
            </a:pPr>
            <a:r>
              <a:rPr lang="en-US" sz="1100" dirty="0">
                <a:latin typeface="Arial" pitchFamily="34" charset="0"/>
                <a:cs typeface="Arial" pitchFamily="34" charset="0"/>
              </a:rPr>
              <a:t>     How very nice to meet you all.  Thank you for giving me the opportunity to include you in this historical Family Tree Book.  I have had a blast working on this and am overwhelmed with joy at your response.</a:t>
            </a:r>
          </a:p>
          <a:p>
            <a:pPr>
              <a:defRPr/>
            </a:pPr>
            <a:endParaRPr lang="en-US" sz="800" dirty="0">
              <a:latin typeface="Arial" pitchFamily="34" charset="0"/>
              <a:cs typeface="Arial" pitchFamily="34" charset="0"/>
            </a:endParaRPr>
          </a:p>
          <a:p>
            <a:pPr>
              <a:defRPr/>
            </a:pPr>
            <a:r>
              <a:rPr lang="en-US" sz="1100" dirty="0">
                <a:latin typeface="Arial" pitchFamily="34" charset="0"/>
                <a:cs typeface="Arial" pitchFamily="34" charset="0"/>
              </a:rPr>
              <a:t>     You are receiving a DVD today of  the </a:t>
            </a:r>
            <a:r>
              <a:rPr lang="en-US" sz="1100" u="sng" dirty="0">
                <a:latin typeface="Arial" pitchFamily="34" charset="0"/>
                <a:cs typeface="Arial" pitchFamily="34" charset="0"/>
              </a:rPr>
              <a:t>Peter &amp; Margaret (</a:t>
            </a:r>
            <a:r>
              <a:rPr lang="en-US" sz="1100" u="sng" dirty="0" err="1">
                <a:latin typeface="Arial" pitchFamily="34" charset="0"/>
                <a:cs typeface="Arial" pitchFamily="34" charset="0"/>
              </a:rPr>
              <a:t>Henige</a:t>
            </a:r>
            <a:r>
              <a:rPr lang="en-US" sz="1100" u="sng" dirty="0">
                <a:latin typeface="Arial" pitchFamily="34" charset="0"/>
                <a:cs typeface="Arial" pitchFamily="34" charset="0"/>
              </a:rPr>
              <a:t>) Bishop Family Tree Book. </a:t>
            </a:r>
            <a:r>
              <a:rPr lang="en-US" sz="1100" dirty="0">
                <a:latin typeface="Arial" pitchFamily="34" charset="0"/>
                <a:cs typeface="Arial" pitchFamily="34" charset="0"/>
              </a:rPr>
              <a:t>  The DVD is readable in PCs using Microsoft Office 97 forward.  If you are unable to read the DVD, by all means call me at 734-660-7424.  </a:t>
            </a:r>
          </a:p>
          <a:p>
            <a:pPr>
              <a:defRPr/>
            </a:pPr>
            <a:endParaRPr lang="en-US" sz="800" dirty="0">
              <a:latin typeface="Arial" pitchFamily="34" charset="0"/>
              <a:cs typeface="Arial" pitchFamily="34" charset="0"/>
            </a:endParaRPr>
          </a:p>
          <a:p>
            <a:pPr>
              <a:defRPr/>
            </a:pPr>
            <a:r>
              <a:rPr lang="en-US" sz="1100" dirty="0">
                <a:latin typeface="Arial" pitchFamily="34" charset="0"/>
                <a:cs typeface="Arial" pitchFamily="34" charset="0"/>
              </a:rPr>
              <a:t>     On the DVD are </a:t>
            </a:r>
            <a:r>
              <a:rPr lang="en-US" sz="1100" dirty="0" smtClean="0">
                <a:latin typeface="Arial" pitchFamily="34" charset="0"/>
                <a:cs typeface="Arial" pitchFamily="34" charset="0"/>
              </a:rPr>
              <a:t> 9 </a:t>
            </a:r>
            <a:r>
              <a:rPr lang="en-US" sz="1100" dirty="0">
                <a:latin typeface="Arial" pitchFamily="34" charset="0"/>
                <a:cs typeface="Arial" pitchFamily="34" charset="0"/>
              </a:rPr>
              <a:t>files.  Because the book is so big and because the application to create the book bogs down around 230-250 slides, it had to be broken into separate files.  Not all files have 250 slides.  They were separated as to how it worked best by family.  The files  are named in order as to the order of the book:</a:t>
            </a:r>
          </a:p>
          <a:p>
            <a:pPr>
              <a:defRPr/>
            </a:pPr>
            <a:endParaRPr lang="en-US" sz="800" dirty="0">
              <a:latin typeface="Arial" pitchFamily="34" charset="0"/>
              <a:cs typeface="Arial" pitchFamily="34" charset="0"/>
            </a:endParaRPr>
          </a:p>
          <a:p>
            <a:pPr marL="228600" indent="-228600">
              <a:defRPr/>
            </a:pPr>
            <a:r>
              <a:rPr lang="en-US" sz="1100" dirty="0" smtClean="0">
                <a:latin typeface="Arial" pitchFamily="34" charset="0"/>
                <a:cs typeface="Arial" pitchFamily="34" charset="0"/>
              </a:rPr>
              <a:t>1.  File 1 -  Read Me First   (this 3 pg. letter)</a:t>
            </a:r>
          </a:p>
          <a:p>
            <a:pPr marL="228600" indent="-228600">
              <a:defRPr/>
            </a:pPr>
            <a:r>
              <a:rPr lang="en-US" sz="1100" dirty="0" smtClean="0">
                <a:latin typeface="Arial" pitchFamily="34" charset="0"/>
                <a:cs typeface="Arial" pitchFamily="34" charset="0"/>
              </a:rPr>
              <a:t>2.  Files 2 </a:t>
            </a:r>
            <a:r>
              <a:rPr lang="en-US" sz="1100" dirty="0">
                <a:latin typeface="Arial" pitchFamily="34" charset="0"/>
                <a:cs typeface="Arial" pitchFamily="34" charset="0"/>
              </a:rPr>
              <a:t>– </a:t>
            </a:r>
            <a:r>
              <a:rPr lang="en-US" sz="1100" dirty="0" smtClean="0">
                <a:latin typeface="Arial" pitchFamily="34" charset="0"/>
                <a:cs typeface="Arial" pitchFamily="34" charset="0"/>
              </a:rPr>
              <a:t>7 is the book -  </a:t>
            </a:r>
            <a:r>
              <a:rPr lang="en-US" sz="1100" dirty="0">
                <a:latin typeface="Arial" pitchFamily="34" charset="0"/>
                <a:cs typeface="Arial" pitchFamily="34" charset="0"/>
              </a:rPr>
              <a:t>Peter Bishop Book 1 - 6.  </a:t>
            </a:r>
          </a:p>
          <a:p>
            <a:pPr marL="228600" indent="-228600">
              <a:defRPr/>
            </a:pPr>
            <a:r>
              <a:rPr lang="en-US" sz="1100" dirty="0" smtClean="0">
                <a:latin typeface="Arial" pitchFamily="34" charset="0"/>
                <a:cs typeface="Arial" pitchFamily="34" charset="0"/>
              </a:rPr>
              <a:t>3.  File </a:t>
            </a:r>
            <a:r>
              <a:rPr lang="en-US" sz="1100" dirty="0">
                <a:latin typeface="Arial" pitchFamily="34" charset="0"/>
                <a:cs typeface="Arial" pitchFamily="34" charset="0"/>
              </a:rPr>
              <a:t>8</a:t>
            </a:r>
            <a:r>
              <a:rPr lang="en-US" sz="1100" dirty="0" smtClean="0">
                <a:latin typeface="Arial" pitchFamily="34" charset="0"/>
                <a:cs typeface="Arial" pitchFamily="34" charset="0"/>
              </a:rPr>
              <a:t> is a Generation Tree Detail Report by Family - Total 16 pages.</a:t>
            </a:r>
            <a:endParaRPr lang="en-US" sz="1100" dirty="0">
              <a:latin typeface="Arial" pitchFamily="34" charset="0"/>
              <a:cs typeface="Arial" pitchFamily="34" charset="0"/>
            </a:endParaRPr>
          </a:p>
          <a:p>
            <a:pPr marL="228600" indent="-228600">
              <a:defRPr/>
            </a:pPr>
            <a:r>
              <a:rPr lang="en-US" sz="1100" dirty="0" smtClean="0">
                <a:latin typeface="Arial" pitchFamily="34" charset="0"/>
                <a:cs typeface="Arial" pitchFamily="34" charset="0"/>
              </a:rPr>
              <a:t>4.  File </a:t>
            </a:r>
            <a:r>
              <a:rPr lang="en-US" sz="1100" dirty="0">
                <a:latin typeface="Arial" pitchFamily="34" charset="0"/>
                <a:cs typeface="Arial" pitchFamily="34" charset="0"/>
              </a:rPr>
              <a:t>9</a:t>
            </a:r>
            <a:r>
              <a:rPr lang="en-US" sz="1100" dirty="0" smtClean="0">
                <a:latin typeface="Arial" pitchFamily="34" charset="0"/>
                <a:cs typeface="Arial" pitchFamily="34" charset="0"/>
              </a:rPr>
              <a:t> is a Family Trivia sheet I started.  It could probably have more added to it as you find correlations throughout the book.  This is a Microsoft Word document.</a:t>
            </a:r>
            <a:endParaRPr lang="en-US" sz="1100" dirty="0">
              <a:latin typeface="Arial" pitchFamily="34" charset="0"/>
              <a:cs typeface="Arial" pitchFamily="34" charset="0"/>
            </a:endParaRPr>
          </a:p>
          <a:p>
            <a:pPr marL="228600" indent="-228600">
              <a:buAutoNum type="arabicPeriod" startAt="5"/>
              <a:defRPr/>
            </a:pPr>
            <a:r>
              <a:rPr lang="en-US" sz="1100" dirty="0" smtClean="0">
                <a:latin typeface="Arial" pitchFamily="34" charset="0"/>
                <a:cs typeface="Arial" pitchFamily="34" charset="0"/>
              </a:rPr>
              <a:t>File 10 is Book Covers to use if you print the book and put it in 3 - 3” binders with plastic view on the outside of the binder.  Simply trim to fit and slide the sheets in the outside cover viewing areas.</a:t>
            </a:r>
          </a:p>
          <a:p>
            <a:pPr marL="228600" indent="-228600">
              <a:buAutoNum type="arabicPeriod" startAt="5"/>
              <a:defRPr/>
            </a:pPr>
            <a:r>
              <a:rPr lang="en-US" sz="1100" dirty="0" smtClean="0">
                <a:latin typeface="Arial" pitchFamily="34" charset="0"/>
                <a:cs typeface="Arial" pitchFamily="34" charset="0"/>
              </a:rPr>
              <a:t>The Archive file is the original book work.  If anyone would like to copy an old photo to print for framing in your home, etc., you can go to these files to find the picture, copy and paste where you would like it to go and enlarge etc. to print.  Be careful what you do while in the files so as not to delete anything from the Archive file.  </a:t>
            </a:r>
          </a:p>
          <a:p>
            <a:pPr marL="228600" indent="-228600">
              <a:defRPr/>
            </a:pPr>
            <a:endParaRPr lang="en-US" sz="1100" dirty="0" smtClean="0">
              <a:latin typeface="Arial" pitchFamily="34" charset="0"/>
              <a:cs typeface="Arial" pitchFamily="34" charset="0"/>
            </a:endParaRPr>
          </a:p>
          <a:p>
            <a:pPr marL="228600" indent="-228600">
              <a:defRPr/>
            </a:pPr>
            <a:r>
              <a:rPr lang="en-US" sz="1100" dirty="0" smtClean="0">
                <a:latin typeface="Arial" pitchFamily="34" charset="0"/>
                <a:cs typeface="Arial" pitchFamily="34" charset="0"/>
              </a:rPr>
              <a:t>     The Archive is also included on this DVD should any of you decide to continue documenting the family history for future generations.   You will need the original files to be able to do so.  PDF files do not allow you to make changes.</a:t>
            </a:r>
            <a:endParaRPr lang="en-US" sz="1100" dirty="0">
              <a:latin typeface="Arial" pitchFamily="34" charset="0"/>
              <a:cs typeface="Arial" pitchFamily="34" charset="0"/>
            </a:endParaRPr>
          </a:p>
          <a:p>
            <a:pPr>
              <a:defRPr/>
            </a:pPr>
            <a:endParaRPr lang="en-US" sz="800" dirty="0">
              <a:latin typeface="Arial" pitchFamily="34" charset="0"/>
              <a:cs typeface="Arial" pitchFamily="34" charset="0"/>
            </a:endParaRPr>
          </a:p>
          <a:p>
            <a:pPr>
              <a:defRPr/>
            </a:pPr>
            <a:r>
              <a:rPr lang="en-US" sz="1100" dirty="0">
                <a:latin typeface="Arial" pitchFamily="34" charset="0"/>
                <a:cs typeface="Arial" pitchFamily="34" charset="0"/>
              </a:rPr>
              <a:t>     Because I can not afford to print copies of the book at $100+ each for the elders as originally thought, I have decided that I will create one book to float amongst them a month at a time so that they can view the book.  This book will be my Dad’s book so it will start with him and then I’d like to pass it on to those who don’t have a computer.  For the families of Arthur, Louise, and John, I ask that maybe all of you please pitch in to come up with the money to be able to print 1 copy from a family members computer for the entire family.  If not, I can work them into the rotation of Dad’s book so they get to see one.  Someone in the family will need to let me know.</a:t>
            </a:r>
          </a:p>
          <a:p>
            <a:pPr>
              <a:defRPr/>
            </a:pPr>
            <a:endParaRPr lang="en-US" sz="800" dirty="0">
              <a:latin typeface="Arial" pitchFamily="34" charset="0"/>
              <a:cs typeface="Arial" pitchFamily="34" charset="0"/>
            </a:endParaRPr>
          </a:p>
          <a:p>
            <a:pPr>
              <a:spcBef>
                <a:spcPts val="0"/>
              </a:spcBef>
              <a:defRPr/>
            </a:pPr>
            <a:r>
              <a:rPr lang="en-US" sz="1100" dirty="0">
                <a:latin typeface="Arial" pitchFamily="34" charset="0"/>
                <a:cs typeface="Arial" pitchFamily="34" charset="0"/>
              </a:rPr>
              <a:t>     </a:t>
            </a:r>
            <a:r>
              <a:rPr lang="en-US" sz="1100" dirty="0">
                <a:latin typeface="Arial" charset="0"/>
              </a:rPr>
              <a:t> I also had intended on providing each family who participated in the book with a DVD of the book.  By issuing the book on a DVD, I am able to minimize the cost of sharing this information with you, however, there is still a cost associated to it.  At a current count of 270 DVDs to copy (through 4</a:t>
            </a:r>
            <a:r>
              <a:rPr lang="en-US" sz="1100" baseline="30000" dirty="0">
                <a:latin typeface="Arial" charset="0"/>
              </a:rPr>
              <a:t>th</a:t>
            </a:r>
            <a:r>
              <a:rPr lang="en-US" sz="1100" dirty="0">
                <a:latin typeface="Arial" charset="0"/>
              </a:rPr>
              <a:t> &amp; 5</a:t>
            </a:r>
            <a:r>
              <a:rPr lang="en-US" sz="1100" baseline="30000" dirty="0">
                <a:latin typeface="Arial" charset="0"/>
              </a:rPr>
              <a:t>th</a:t>
            </a:r>
            <a:r>
              <a:rPr lang="en-US" sz="1100" dirty="0">
                <a:latin typeface="Arial" charset="0"/>
              </a:rPr>
              <a:t> generations), it has turned out to be a lot more than I expected.  Therefore, the distribution of this many DVDs will take awhile.  I am not sure what to do about Generation 6 yet?</a:t>
            </a:r>
          </a:p>
          <a:p>
            <a:pPr>
              <a:spcBef>
                <a:spcPts val="0"/>
              </a:spcBef>
              <a:defRPr/>
            </a:pPr>
            <a:endParaRPr lang="en-US" sz="800" dirty="0">
              <a:latin typeface="Arial" charset="0"/>
            </a:endParaRPr>
          </a:p>
        </p:txBody>
      </p:sp>
      <p:sp>
        <p:nvSpPr>
          <p:cNvPr id="3075" name="TextBox 2"/>
          <p:cNvSpPr txBox="1">
            <a:spLocks noChangeArrowheads="1"/>
          </p:cNvSpPr>
          <p:nvPr/>
        </p:nvSpPr>
        <p:spPr bwMode="auto">
          <a:xfrm>
            <a:off x="5029200" y="381000"/>
            <a:ext cx="1371600" cy="261938"/>
          </a:xfrm>
          <a:prstGeom prst="rect">
            <a:avLst/>
          </a:prstGeom>
          <a:noFill/>
          <a:ln w="9525">
            <a:noFill/>
            <a:miter lim="800000"/>
            <a:headEnd/>
            <a:tailEnd/>
          </a:ln>
        </p:spPr>
        <p:txBody>
          <a:bodyPr>
            <a:spAutoFit/>
          </a:bodyPr>
          <a:lstStyle/>
          <a:p>
            <a:r>
              <a:rPr lang="en-US" sz="1100" dirty="0" smtClean="0">
                <a:latin typeface="Arial" charset="0"/>
              </a:rPr>
              <a:t>April 3, </a:t>
            </a:r>
            <a:r>
              <a:rPr lang="en-US" sz="1100" dirty="0">
                <a:latin typeface="Arial" charset="0"/>
              </a:rPr>
              <a:t>2011</a:t>
            </a:r>
          </a:p>
        </p:txBody>
      </p:sp>
    </p:spTree>
  </p:cSld>
  <p:clrMapOvr>
    <a:masterClrMapping/>
  </p:clrMapOvr>
  <p:transition advClick="0" advTm="4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2"/>
          <p:cNvSpPr txBox="1">
            <a:spLocks noChangeArrowheads="1"/>
          </p:cNvSpPr>
          <p:nvPr/>
        </p:nvSpPr>
        <p:spPr bwMode="auto">
          <a:xfrm>
            <a:off x="457200" y="381000"/>
            <a:ext cx="6019800" cy="8556188"/>
          </a:xfrm>
          <a:prstGeom prst="rect">
            <a:avLst/>
          </a:prstGeom>
          <a:noFill/>
          <a:ln w="9525">
            <a:noFill/>
            <a:miter lim="800000"/>
            <a:headEnd/>
            <a:tailEnd/>
          </a:ln>
        </p:spPr>
        <p:txBody>
          <a:bodyPr>
            <a:spAutoFit/>
          </a:bodyPr>
          <a:lstStyle/>
          <a:p>
            <a:pPr>
              <a:spcBef>
                <a:spcPts val="0"/>
              </a:spcBef>
              <a:defRPr/>
            </a:pPr>
            <a:r>
              <a:rPr lang="en-US" sz="1100" dirty="0" smtClean="0">
                <a:latin typeface="Arial" charset="0"/>
              </a:rPr>
              <a:t>     I</a:t>
            </a:r>
            <a:r>
              <a:rPr lang="en-US" sz="1100" dirty="0" smtClean="0">
                <a:latin typeface="Arial" charset="0"/>
              </a:rPr>
              <a:t>t </a:t>
            </a:r>
            <a:r>
              <a:rPr lang="en-US" sz="1100" dirty="0" smtClean="0">
                <a:latin typeface="Arial" charset="0"/>
              </a:rPr>
              <a:t>will be up to each of you to decide if you want to cover the cost to print your book.  The book has grown past anything I ever imagined.  Some of you will think I overdid it.  Others will love it.  I looked at it like this.  If people took the time to submit what they did, it all deserved the right to be in this book.  It is what it is because of all of you.  What an awesome job we all did </a:t>
            </a:r>
            <a:r>
              <a:rPr lang="en-US" sz="1100" dirty="0" smtClean="0">
                <a:latin typeface="Arial" charset="0"/>
                <a:sym typeface="Wingdings" pitchFamily="2" charset="2"/>
              </a:rPr>
              <a:t>   I</a:t>
            </a:r>
            <a:r>
              <a:rPr lang="en-US" sz="1100" dirty="0" smtClean="0">
                <a:latin typeface="Arial" charset="0"/>
              </a:rPr>
              <a:t>t’s our ancestors family history in one location.</a:t>
            </a:r>
          </a:p>
          <a:p>
            <a:pPr>
              <a:spcBef>
                <a:spcPts val="0"/>
              </a:spcBef>
              <a:defRPr/>
            </a:pPr>
            <a:endParaRPr lang="en-US" sz="1100" dirty="0" smtClean="0">
              <a:latin typeface="Arial" charset="0"/>
            </a:endParaRPr>
          </a:p>
          <a:p>
            <a:pPr>
              <a:defRPr/>
            </a:pPr>
            <a:r>
              <a:rPr lang="en-US" sz="1100" dirty="0" smtClean="0">
                <a:latin typeface="Arial" charset="0"/>
              </a:rPr>
              <a:t>     The most economical way to view this book is via your PC. If you decide to print the book, you are looking at $100-$150 in ink alone.  When I printed it, it required 3 color cartridges and </a:t>
            </a:r>
          </a:p>
          <a:p>
            <a:pPr>
              <a:defRPr/>
            </a:pPr>
            <a:r>
              <a:rPr lang="en-US" sz="1100" dirty="0" smtClean="0">
                <a:latin typeface="Arial" charset="0"/>
              </a:rPr>
              <a:t>2 black and white. You may want to think about it before you start printing.  Should you decide to print the book, you will find my recommendations on Slide #9 in Peter Bishop Book 1.  Open File 1 go to slide 9.</a:t>
            </a:r>
          </a:p>
          <a:p>
            <a:pPr>
              <a:spcBef>
                <a:spcPts val="0"/>
              </a:spcBef>
              <a:defRPr/>
            </a:pPr>
            <a:endParaRPr lang="en-US" sz="1100" dirty="0" smtClean="0">
              <a:latin typeface="Arial" charset="0"/>
            </a:endParaRPr>
          </a:p>
          <a:p>
            <a:pPr>
              <a:spcBef>
                <a:spcPts val="0"/>
              </a:spcBef>
              <a:defRPr/>
            </a:pPr>
            <a:r>
              <a:rPr lang="en-US" sz="800" dirty="0" smtClean="0">
                <a:latin typeface="Arial" pitchFamily="34" charset="0"/>
                <a:cs typeface="Arial" pitchFamily="34" charset="0"/>
              </a:rPr>
              <a:t>      </a:t>
            </a:r>
            <a:r>
              <a:rPr lang="en-US" sz="1100" dirty="0" smtClean="0">
                <a:latin typeface="Arial" charset="0"/>
              </a:rPr>
              <a:t>Many </a:t>
            </a:r>
            <a:r>
              <a:rPr lang="en-US" sz="1100" dirty="0">
                <a:latin typeface="Arial" charset="0"/>
              </a:rPr>
              <a:t>of you were expecting a family directory probably because I said I was creating one.  And I was until a greater being suggested that it may not be a good idea to provide such a list on so many DVDs that will be out there floating around where someone could get a hold of the list and misuse it.  Thus I have decided not to include it.   All data can be found in the data section of each family.  If you want to create an Excel spreadsheet from the data, that is up to you.  I just did not want to be responsible for what could happen if somehow the directory list ended up in the wrong hands.  </a:t>
            </a:r>
          </a:p>
          <a:p>
            <a:endParaRPr lang="en-US" sz="1100" dirty="0">
              <a:latin typeface="Arial" charset="0"/>
            </a:endParaRPr>
          </a:p>
          <a:p>
            <a:r>
              <a:rPr lang="en-US" sz="1100" dirty="0">
                <a:latin typeface="Arial" charset="0"/>
              </a:rPr>
              <a:t>     I want to apologize now and forever for all of the items I said I was going to do, and now have changed the end result of.  I hope you all will understand my reasons for these changes.  </a:t>
            </a:r>
          </a:p>
          <a:p>
            <a:endParaRPr lang="en-US" sz="1100" dirty="0">
              <a:solidFill>
                <a:srgbClr val="FF0000"/>
              </a:solidFill>
              <a:latin typeface="Arial" charset="0"/>
            </a:endParaRPr>
          </a:p>
          <a:p>
            <a:r>
              <a:rPr lang="en-US" sz="1100" dirty="0">
                <a:latin typeface="Arial" charset="0"/>
              </a:rPr>
              <a:t>     Distribution of DVDs has begun with mailings first to the eldest living child of Generation 3 descendents who are still living (Aunt Marianne, Uncle Neil, and Aunt Helen).   Next, I will distribute DVDs to all Generation 4 offspring of Alphonse, Joseph, Arthur, Herbert, Louise, Harold, John, and Alfred Bishop.  First I will send a DVD to a child of each Generation 4 family first so that they can share it with siblings who are anxious to see it until I am able to get DVDs to each Generation 4 &amp; 5 direct descendent.</a:t>
            </a:r>
            <a:endParaRPr lang="en-US" sz="1100" dirty="0">
              <a:solidFill>
                <a:srgbClr val="FF0000"/>
              </a:solidFill>
              <a:latin typeface="Arial" charset="0"/>
            </a:endParaRPr>
          </a:p>
          <a:p>
            <a:endParaRPr lang="en-US" sz="1100" dirty="0">
              <a:latin typeface="Arial" charset="0"/>
            </a:endParaRPr>
          </a:p>
          <a:p>
            <a:r>
              <a:rPr lang="en-US" sz="1100" i="1" dirty="0">
                <a:latin typeface="Arial" charset="0"/>
              </a:rPr>
              <a:t>And now for the unfortunate but necessary Legal Disclaimer:</a:t>
            </a:r>
          </a:p>
          <a:p>
            <a:endParaRPr lang="en-US" sz="1100" i="1" dirty="0">
              <a:latin typeface="Arial" charset="0"/>
            </a:endParaRPr>
          </a:p>
          <a:p>
            <a:r>
              <a:rPr lang="en-US" sz="1100" i="1" dirty="0">
                <a:latin typeface="Arial" charset="0"/>
              </a:rPr>
              <a:t>     Kim (Bishop) Tobias, her Family, Parents, Siblings and Relatives are not to be held responsible for any misconceptions, miscommunications or misuse of the information contained within this book.  This book is </a:t>
            </a:r>
            <a:r>
              <a:rPr lang="en-US" sz="1100" i="1" u="sng" dirty="0">
                <a:latin typeface="Arial" charset="0"/>
              </a:rPr>
              <a:t>NOT FOR SALE</a:t>
            </a:r>
            <a:r>
              <a:rPr lang="en-US" sz="1100" i="1" dirty="0">
                <a:latin typeface="Arial" charset="0"/>
              </a:rPr>
              <a:t>.  No one has permission to sell any portion of the book, or copy any portion of the enclosed content to the Internet - Public Domain websites, etc</a:t>
            </a:r>
            <a:r>
              <a:rPr lang="en-US" sz="1100" i="1" dirty="0" smtClean="0">
                <a:latin typeface="Arial" charset="0"/>
              </a:rPr>
              <a:t>.</a:t>
            </a:r>
          </a:p>
          <a:p>
            <a:endParaRPr lang="en-US" sz="1100" i="1" dirty="0">
              <a:latin typeface="Arial" charset="0"/>
            </a:endParaRPr>
          </a:p>
          <a:p>
            <a:r>
              <a:rPr lang="en-US" sz="1100" i="1" dirty="0" smtClean="0">
                <a:latin typeface="Arial" charset="0"/>
              </a:rPr>
              <a:t>     You </a:t>
            </a:r>
            <a:r>
              <a:rPr lang="en-US" sz="1100" i="1" u="sng" dirty="0" smtClean="0">
                <a:latin typeface="Arial" charset="0"/>
              </a:rPr>
              <a:t>do not </a:t>
            </a:r>
            <a:r>
              <a:rPr lang="en-US" sz="1100" i="1" dirty="0" smtClean="0">
                <a:latin typeface="Arial" charset="0"/>
              </a:rPr>
              <a:t>have my permission to copy the book to your computer.  I highly recommend that you work off of the DVD and do not load the book onto your computer.  Should your computer be lost or stolen, you won’t have to worry about the family data from the book (considered SENSITIVE material) being on your computer.  Obviously I have no control over if you do not follow these recommendations, therefore, you hold yourself dully responsible if you copy the book to you computer and the data is lost or stolen.</a:t>
            </a:r>
          </a:p>
          <a:p>
            <a:endParaRPr lang="en-US" sz="1100" i="1" dirty="0" smtClean="0">
              <a:latin typeface="Arial" charset="0"/>
            </a:endParaRPr>
          </a:p>
          <a:p>
            <a:r>
              <a:rPr lang="en-US" sz="1100" i="1" dirty="0" smtClean="0">
                <a:latin typeface="Arial" charset="0"/>
              </a:rPr>
              <a:t>     You </a:t>
            </a:r>
            <a:r>
              <a:rPr lang="en-US" sz="1100" i="1" u="sng" dirty="0" smtClean="0">
                <a:latin typeface="Arial" charset="0"/>
              </a:rPr>
              <a:t>have</a:t>
            </a:r>
            <a:r>
              <a:rPr lang="en-US" sz="1100" i="1" dirty="0" smtClean="0">
                <a:latin typeface="Arial" charset="0"/>
              </a:rPr>
              <a:t> permission to print the book for your personal or immediate descendent family use only.   All data and photos contained within is the personal property of those who submitted it.  It is to be respected as such and </a:t>
            </a:r>
            <a:r>
              <a:rPr lang="en-US" sz="1100" i="1" u="sng" dirty="0" smtClean="0">
                <a:latin typeface="Arial" charset="0"/>
              </a:rPr>
              <a:t>not</a:t>
            </a:r>
            <a:r>
              <a:rPr lang="en-US" sz="1100" i="1" dirty="0" smtClean="0">
                <a:latin typeface="Arial" charset="0"/>
              </a:rPr>
              <a:t> </a:t>
            </a:r>
            <a:r>
              <a:rPr lang="en-US" sz="1100" i="1" u="sng" dirty="0" smtClean="0">
                <a:latin typeface="Arial" charset="0"/>
              </a:rPr>
              <a:t>abused </a:t>
            </a:r>
            <a:r>
              <a:rPr lang="en-US" sz="1100" i="1" dirty="0" smtClean="0">
                <a:latin typeface="Arial" charset="0"/>
              </a:rPr>
              <a:t>in any way.  </a:t>
            </a:r>
          </a:p>
          <a:p>
            <a:endParaRPr lang="en-US" sz="1100" dirty="0" smtClean="0">
              <a:latin typeface="Arial" charset="0"/>
            </a:endParaRPr>
          </a:p>
          <a:p>
            <a:r>
              <a:rPr lang="en-US" sz="1100" dirty="0" smtClean="0">
                <a:latin typeface="Arial" charset="0"/>
              </a:rPr>
              <a:t>Continued……….</a:t>
            </a:r>
            <a:endParaRPr lang="en-US" sz="1100" dirty="0">
              <a:latin typeface="Arial" charset="0"/>
            </a:endParaRPr>
          </a:p>
        </p:txBody>
      </p:sp>
    </p:spTree>
  </p:cSld>
  <p:clrMapOvr>
    <a:masterClrMapping/>
  </p:clrMapOvr>
  <p:transition advTm="4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2"/>
          <p:cNvSpPr txBox="1">
            <a:spLocks noChangeArrowheads="1"/>
          </p:cNvSpPr>
          <p:nvPr/>
        </p:nvSpPr>
        <p:spPr bwMode="auto">
          <a:xfrm>
            <a:off x="609600" y="2362200"/>
            <a:ext cx="184150" cy="430213"/>
          </a:xfrm>
          <a:prstGeom prst="rect">
            <a:avLst/>
          </a:prstGeom>
          <a:noFill/>
          <a:ln w="9525">
            <a:noFill/>
            <a:miter lim="800000"/>
            <a:headEnd/>
            <a:tailEnd/>
          </a:ln>
        </p:spPr>
        <p:txBody>
          <a:bodyPr wrap="none">
            <a:spAutoFit/>
          </a:bodyPr>
          <a:lstStyle/>
          <a:p>
            <a:endParaRPr lang="en-US" sz="1100">
              <a:latin typeface="Arial" charset="0"/>
            </a:endParaRPr>
          </a:p>
          <a:p>
            <a:endParaRPr lang="en-US" sz="1100">
              <a:latin typeface="Arial" charset="0"/>
            </a:endParaRPr>
          </a:p>
        </p:txBody>
      </p:sp>
      <p:sp>
        <p:nvSpPr>
          <p:cNvPr id="5123" name="Rectangle 2"/>
          <p:cNvSpPr>
            <a:spLocks noChangeArrowheads="1"/>
          </p:cNvSpPr>
          <p:nvPr/>
        </p:nvSpPr>
        <p:spPr bwMode="auto">
          <a:xfrm>
            <a:off x="533400" y="381000"/>
            <a:ext cx="5715000" cy="4293483"/>
          </a:xfrm>
          <a:prstGeom prst="rect">
            <a:avLst/>
          </a:prstGeom>
          <a:noFill/>
          <a:ln w="9525">
            <a:noFill/>
            <a:miter lim="800000"/>
            <a:headEnd/>
            <a:tailEnd/>
          </a:ln>
        </p:spPr>
        <p:txBody>
          <a:bodyPr>
            <a:spAutoFit/>
          </a:bodyPr>
          <a:lstStyle/>
          <a:p>
            <a:r>
              <a:rPr lang="en-US" sz="1100" dirty="0" smtClean="0">
                <a:latin typeface="Arial" charset="0"/>
              </a:rPr>
              <a:t>And finally:</a:t>
            </a:r>
          </a:p>
          <a:p>
            <a:endParaRPr lang="en-US" sz="1100" dirty="0" smtClean="0">
              <a:latin typeface="Arial" charset="0"/>
            </a:endParaRPr>
          </a:p>
          <a:p>
            <a:r>
              <a:rPr lang="en-US" sz="1100" dirty="0" smtClean="0">
                <a:latin typeface="Arial" charset="0"/>
              </a:rPr>
              <a:t>     I’ve been through this book multiple times to try to fix all errors.  However, you can’t do a book this size and expect it to be error free.  Thus, I again apologize for all errors. </a:t>
            </a:r>
            <a:r>
              <a:rPr lang="en-US" sz="1100" dirty="0" smtClean="0">
                <a:solidFill>
                  <a:srgbClr val="FF0000"/>
                </a:solidFill>
                <a:latin typeface="Arial" charset="0"/>
              </a:rPr>
              <a:t> </a:t>
            </a:r>
            <a:endParaRPr lang="en-US" sz="1100" dirty="0">
              <a:latin typeface="Arial" charset="0"/>
            </a:endParaRPr>
          </a:p>
          <a:p>
            <a:endParaRPr lang="en-US" sz="1100" dirty="0">
              <a:latin typeface="Arial" charset="0"/>
            </a:endParaRPr>
          </a:p>
          <a:p>
            <a:r>
              <a:rPr lang="en-US" sz="1100" dirty="0">
                <a:latin typeface="Arial" charset="0"/>
              </a:rPr>
              <a:t>     Many </a:t>
            </a:r>
            <a:r>
              <a:rPr lang="en-US" sz="1100" dirty="0" smtClean="0">
                <a:latin typeface="Arial" charset="0"/>
              </a:rPr>
              <a:t>also have wondered </a:t>
            </a:r>
            <a:r>
              <a:rPr lang="en-US" sz="1100" dirty="0">
                <a:latin typeface="Arial" charset="0"/>
              </a:rPr>
              <a:t>why I am not asking for any money for the cost to date to produce this book nor for the cost of the DVD.  When I recently had the DVD quoted to professionally copy, the cost was $9.95 each.   I am unable to receive any money for the work done.  I have my reasons, personal to me.  I have been asked by some if I would receive donations to defray the cost.  Donations are acceptable.  Therefore, I have spoken with my Dad to give away a college scholarship to a student from New Lothrop High School in memory of my Mom, Jacqueline Bishop.  To date I have received $155 towards that scholarship.  If anyone would like to make a donation toward the scholarship for the work done on this book you may donate by sending a check made payable to Vic Bishop at 17575 Briggs Road, Chesaning, MI  48616</a:t>
            </a:r>
            <a:r>
              <a:rPr lang="en-US" sz="1100">
                <a:latin typeface="Arial" charset="0"/>
              </a:rPr>
              <a:t>.  </a:t>
            </a:r>
            <a:endParaRPr lang="en-US" sz="1100" dirty="0">
              <a:latin typeface="Arial" charset="0"/>
            </a:endParaRPr>
          </a:p>
          <a:p>
            <a:endParaRPr lang="en-US" sz="1100" dirty="0">
              <a:latin typeface="Arial" charset="0"/>
            </a:endParaRPr>
          </a:p>
          <a:p>
            <a:r>
              <a:rPr lang="en-US" sz="1100" dirty="0">
                <a:latin typeface="Arial" charset="0"/>
              </a:rPr>
              <a:t>AND NOW PLEASE say “HI” to all of the people you never knew you were related to!</a:t>
            </a:r>
          </a:p>
          <a:p>
            <a:endParaRPr lang="en-US" sz="1100" dirty="0">
              <a:latin typeface="Arial" charset="0"/>
            </a:endParaRPr>
          </a:p>
          <a:p>
            <a:r>
              <a:rPr lang="en-US" sz="1100" dirty="0">
                <a:latin typeface="Arial" charset="0"/>
              </a:rPr>
              <a:t>Thank You again!   </a:t>
            </a:r>
          </a:p>
          <a:p>
            <a:endParaRPr lang="en-US" sz="1100" dirty="0">
              <a:latin typeface="Arial" charset="0"/>
            </a:endParaRPr>
          </a:p>
          <a:p>
            <a:r>
              <a:rPr lang="en-US" sz="1100" dirty="0">
                <a:latin typeface="Arial" charset="0"/>
              </a:rPr>
              <a:t>Love,</a:t>
            </a:r>
          </a:p>
          <a:p>
            <a:endParaRPr lang="en-US" sz="1100" dirty="0">
              <a:latin typeface="Arial" charset="0"/>
            </a:endParaRPr>
          </a:p>
          <a:p>
            <a:r>
              <a:rPr lang="en-US" sz="2000" dirty="0">
                <a:latin typeface="French Script MT" pitchFamily="66" charset="0"/>
              </a:rPr>
              <a:t>Kim Tobias</a:t>
            </a:r>
          </a:p>
          <a:p>
            <a:endParaRPr lang="en-US" sz="1100" dirty="0">
              <a:latin typeface="Arial" charset="0"/>
            </a:endParaRPr>
          </a:p>
        </p:txBody>
      </p:sp>
    </p:spTree>
  </p:cSld>
  <p:clrMapOvr>
    <a:masterClrMapping/>
  </p:clrMapOvr>
  <p:transition advTm="400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961</Words>
  <Application>Microsoft Office PowerPoint</Application>
  <PresentationFormat>On-screen Show (4:3)</PresentationFormat>
  <Paragraphs>59</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Slide 1</vt:lpstr>
      <vt:lpstr>Slide 2</vt:lpstr>
      <vt:lpstr>Slide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Kim Tobias</dc:creator>
  <cp:lastModifiedBy>Kim Tobias</cp:lastModifiedBy>
  <cp:revision>7</cp:revision>
  <dcterms:created xsi:type="dcterms:W3CDTF">2011-03-02T19:50:57Z</dcterms:created>
  <dcterms:modified xsi:type="dcterms:W3CDTF">2011-04-03T22:48:02Z</dcterms:modified>
</cp:coreProperties>
</file>