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9" r:id="rId3"/>
    <p:sldId id="260" r:id="rId4"/>
    <p:sldId id="261" r:id="rId5"/>
    <p:sldId id="262" r:id="rId6"/>
    <p:sldId id="263" r:id="rId7"/>
    <p:sldId id="264" r:id="rId8"/>
    <p:sldId id="265" r:id="rId9"/>
    <p:sldId id="266" r:id="rId10"/>
    <p:sldId id="267" r:id="rId11"/>
    <p:sldId id="268" r:id="rId12"/>
    <p:sldId id="257" r:id="rId13"/>
  </p:sldIdLst>
  <p:sldSz cx="6858000" cy="9144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72" y="-7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7DBB29-0E95-47D7-A430-E78ACCDE4B67}" type="datetimeFigureOut">
              <a:rPr lang="en-US"/>
              <a:pPr>
                <a:defRPr/>
              </a:pPr>
              <a:t>10/11/2010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6A792F0-EDCA-42BB-8057-749FD4E12E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7EDD3D-9BE9-49A8-8B74-539A28292000}" type="slidenum">
              <a:rPr lang="en-US"/>
              <a:pPr fontAlgn="base">
                <a:spcBef>
                  <a:spcPct val="0"/>
                </a:spcBef>
                <a:spcAft>
                  <a:spcPct val="0"/>
                </a:spcAft>
                <a:defRPr/>
              </a:pPr>
              <a:t>1</a:t>
            </a:fld>
            <a:endParaRPr lang="en-US"/>
          </a:p>
        </p:txBody>
      </p:sp>
      <p:sp>
        <p:nvSpPr>
          <p:cNvPr id="15362" name="Rectangle 2"/>
          <p:cNvSpPr>
            <a:spLocks noGrp="1" noRot="1" noChangeAspect="1" noChangeArrowheads="1" noTextEdit="1"/>
          </p:cNvSpPr>
          <p:nvPr>
            <p:ph type="sldImg"/>
          </p:nvPr>
        </p:nvSpPr>
        <p:spPr bwMode="auto">
          <a:xfrm>
            <a:off x="-520700" y="1598613"/>
            <a:ext cx="4470400" cy="5962650"/>
          </a:xfrm>
          <a:noFill/>
          <a:ln cap="flat">
            <a:solidFill>
              <a:schemeClr val="tx1"/>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6DCCAF-BAA6-487A-AB82-2AC9DA6EDA87}"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07D83-702D-4756-AB4B-646A6DE39F14}" type="slidenum">
              <a:rPr lang="en-US"/>
              <a:pPr fontAlgn="base">
                <a:spcBef>
                  <a:spcPct val="0"/>
                </a:spcBef>
                <a:spcAft>
                  <a:spcPct val="0"/>
                </a:spcAft>
                <a:defRPr/>
              </a:pPr>
              <a:t>11</a:t>
            </a:fld>
            <a:endParaRPr lang="en-US"/>
          </a:p>
        </p:txBody>
      </p:sp>
      <p:sp>
        <p:nvSpPr>
          <p:cNvPr id="35842" name="Rectangle 2"/>
          <p:cNvSpPr>
            <a:spLocks noGrp="1" noRot="1" noChangeAspect="1" noChangeArrowheads="1" noTextEdit="1"/>
          </p:cNvSpPr>
          <p:nvPr>
            <p:ph type="sldImg"/>
          </p:nvPr>
        </p:nvSpPr>
        <p:spPr bwMode="auto">
          <a:xfrm>
            <a:off x="-520700" y="1598613"/>
            <a:ext cx="4470400" cy="5962650"/>
          </a:xfrm>
          <a:noFill/>
          <a:ln cap="flat">
            <a:solidFill>
              <a:schemeClr val="tx1"/>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9C265-BA95-47FF-9C1D-037067DD515D}" type="slidenum">
              <a:rPr lang="en-US"/>
              <a:pPr fontAlgn="base">
                <a:spcBef>
                  <a:spcPct val="0"/>
                </a:spcBef>
                <a:spcAft>
                  <a:spcPct val="0"/>
                </a:spcAft>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C1D280-A007-48D4-BC89-A6834EC94CCE}"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D8835D-EEC0-471B-8356-9F0C93FB7669}"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9399E8-039B-4EAF-A792-989B47576680}"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9CA374-ED76-40A0-AEA7-B21C92969FD2}"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FEF42-5D47-4FC9-ACE7-B41283B20483}"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89BED-6A02-4AD5-996C-AF86F0C4F309}"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A2C39-183C-4CCA-A50F-61DDCB585F60}"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30C19-2368-49E4-91B3-050F170E3017}"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E2AE57-A6F1-407E-8329-28A2F170AAE6}"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21F37B-BF5E-4FD7-9C4E-7CA0657416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BF48A6-612B-4766-88F3-66012AD9A385}"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4BA58F-7F00-47F1-A01A-134046B1E2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3EA300-B058-42F5-BD16-C8A1FEACA9C5}"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2821B-5861-4281-9760-D6296AC83F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7A96D0-4757-492C-8BD6-2EAD9158FEC1}"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621F26-4D15-443B-BBDC-023009F56D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780424-CD95-466E-9175-704734C7AB2F}"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B3E85F-82D8-4B71-A48C-AD0B55FAF4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880263-5CF4-4EFA-B162-4070207E418C}" type="datetimeFigureOut">
              <a:rPr lang="en-US"/>
              <a:pPr>
                <a:defRPr/>
              </a:pPr>
              <a:t>10/11/2010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347D09-EA0F-468F-84DE-1994C3E2D8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3B4AAB-6860-4FF1-8B68-83E081093A42}" type="datetimeFigureOut">
              <a:rPr lang="en-US"/>
              <a:pPr>
                <a:defRPr/>
              </a:pPr>
              <a:t>10/11/2010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71DAB4-9DE2-4F94-B2B6-3B41363B21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45CC40-C4CC-4969-93DE-56A5C045490F}" type="datetimeFigureOut">
              <a:rPr lang="en-US"/>
              <a:pPr>
                <a:defRPr/>
              </a:pPr>
              <a:t>10/11/2010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51C9C6-CC0A-4334-ABCC-80761E39B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1F6BFD-8182-4D4C-92F9-DFADC5DC2C45}" type="datetimeFigureOut">
              <a:rPr lang="en-US"/>
              <a:pPr>
                <a:defRPr/>
              </a:pPr>
              <a:t>10/11/2010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9BA04D-E127-42A7-AD77-4CAD9615C5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11F7BD-66D9-400D-8CF5-AFB0CA39E927}" type="datetimeFigureOut">
              <a:rPr lang="en-US"/>
              <a:pPr>
                <a:defRPr/>
              </a:pPr>
              <a:t>10/11/2010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515CFC-1EEB-49A6-9D23-6116C65962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87C049-D685-46ED-A8BE-4B980D9476DF}" type="datetimeFigureOut">
              <a:rPr lang="en-US"/>
              <a:pPr>
                <a:defRPr/>
              </a:pPr>
              <a:t>10/11/2010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2D2001-CB31-41BC-9563-F9C5955B00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63BDED-8D1C-491E-AAD8-CDD1EBE8DCB5}" type="datetimeFigureOut">
              <a:rPr lang="en-US"/>
              <a:pPr>
                <a:defRPr/>
              </a:pPr>
              <a:t>10/11/2010</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7CE917-C03B-4A8D-B0EE-B8AA60032C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p:cNvPicPr>
            <a:picLocks noChangeArrowheads="1"/>
          </p:cNvPicPr>
          <p:nvPr/>
        </p:nvPicPr>
        <p:blipFill>
          <a:blip r:embed="rId3"/>
          <a:srcRect/>
          <a:stretch>
            <a:fillRect/>
          </a:stretch>
        </p:blipFill>
        <p:spPr bwMode="auto">
          <a:xfrm>
            <a:off x="533400" y="685800"/>
            <a:ext cx="5638800" cy="7848600"/>
          </a:xfrm>
          <a:prstGeom prst="rect">
            <a:avLst/>
          </a:prstGeom>
          <a:noFill/>
          <a:ln w="9525">
            <a:noFill/>
            <a:miter lim="800000"/>
            <a:headEnd/>
            <a:tailEnd/>
          </a:ln>
        </p:spPr>
      </p:pic>
      <p:sp>
        <p:nvSpPr>
          <p:cNvPr id="14338" name="Rectangle 2"/>
          <p:cNvSpPr>
            <a:spLocks noChangeArrowheads="1"/>
          </p:cNvSpPr>
          <p:nvPr/>
        </p:nvSpPr>
        <p:spPr bwMode="auto">
          <a:xfrm>
            <a:off x="1524000" y="609600"/>
            <a:ext cx="3975100" cy="28733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sz="1800" b="1"/>
              <a:t>Michael &amp; Margaret (Silva) Bishop</a:t>
            </a:r>
          </a:p>
        </p:txBody>
      </p:sp>
      <p:sp>
        <p:nvSpPr>
          <p:cNvPr id="14339" name="Rectangle 3"/>
          <p:cNvSpPr>
            <a:spLocks noChangeArrowheads="1"/>
          </p:cNvSpPr>
          <p:nvPr/>
        </p:nvSpPr>
        <p:spPr bwMode="auto">
          <a:xfrm>
            <a:off x="2667000" y="2057400"/>
            <a:ext cx="1339850" cy="409575"/>
          </a:xfrm>
          <a:prstGeom prst="rect">
            <a:avLst/>
          </a:prstGeom>
          <a:noFill/>
          <a:ln w="9525">
            <a:noFill/>
            <a:miter lim="800000"/>
            <a:headEnd/>
            <a:tailEnd/>
          </a:ln>
        </p:spPr>
        <p:txBody>
          <a:bodyPr lIns="63500" tIns="25400" rIns="63500" bIns="25400">
            <a:spAutoFit/>
          </a:bodyPr>
          <a:lstStyle/>
          <a:p>
            <a:pPr algn="ctr" eaLnBrk="0" hangingPunct="0">
              <a:lnSpc>
                <a:spcPct val="97000"/>
              </a:lnSpc>
            </a:pPr>
            <a:r>
              <a:rPr lang="en-US" b="1"/>
              <a:t>Married</a:t>
            </a:r>
          </a:p>
          <a:p>
            <a:pPr algn="ctr" eaLnBrk="0" hangingPunct="0">
              <a:lnSpc>
                <a:spcPct val="97000"/>
              </a:lnSpc>
            </a:pPr>
            <a:r>
              <a:rPr lang="en-US" b="1"/>
              <a:t>July 7, 1962</a:t>
            </a:r>
          </a:p>
        </p:txBody>
      </p:sp>
      <p:sp>
        <p:nvSpPr>
          <p:cNvPr id="14340" name="Rectangle 4"/>
          <p:cNvSpPr>
            <a:spLocks noChangeArrowheads="1"/>
          </p:cNvSpPr>
          <p:nvPr/>
        </p:nvSpPr>
        <p:spPr bwMode="auto">
          <a:xfrm>
            <a:off x="2514600" y="1143000"/>
            <a:ext cx="1682750" cy="371475"/>
          </a:xfrm>
          <a:prstGeom prst="rect">
            <a:avLst/>
          </a:prstGeom>
          <a:noFill/>
          <a:ln w="9525">
            <a:noFill/>
            <a:miter lim="800000"/>
            <a:headEnd/>
            <a:tailEnd/>
          </a:ln>
        </p:spPr>
        <p:txBody>
          <a:bodyPr wrap="none" lIns="63500" tIns="25400" rIns="63500" bIns="25400">
            <a:spAutoFit/>
          </a:bodyPr>
          <a:lstStyle/>
          <a:p>
            <a:pPr eaLnBrk="0" hangingPunct="0">
              <a:lnSpc>
                <a:spcPct val="88000"/>
              </a:lnSpc>
            </a:pPr>
            <a:r>
              <a:rPr lang="en-US" b="1"/>
              <a:t>3512 Sandhurst Drive</a:t>
            </a:r>
          </a:p>
          <a:p>
            <a:pPr eaLnBrk="0" hangingPunct="0">
              <a:lnSpc>
                <a:spcPct val="88000"/>
              </a:lnSpc>
            </a:pPr>
            <a:r>
              <a:rPr lang="en-US" b="1"/>
              <a:t>Lansing, MI  48911</a:t>
            </a:r>
          </a:p>
        </p:txBody>
      </p:sp>
      <p:sp>
        <p:nvSpPr>
          <p:cNvPr id="56325" name="Rectangle 5"/>
          <p:cNvSpPr>
            <a:spLocks noChangeArrowheads="1"/>
          </p:cNvSpPr>
          <p:nvPr/>
        </p:nvSpPr>
        <p:spPr bwMode="auto">
          <a:xfrm>
            <a:off x="1524000" y="2819400"/>
            <a:ext cx="1600200" cy="14668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63500" tIns="25400" rIns="63500" bIns="25400">
            <a:spAutoFit/>
          </a:bodyPr>
          <a:lstStyle/>
          <a:p>
            <a:pPr eaLnBrk="0" fontAlgn="auto" hangingPunct="0">
              <a:spcBef>
                <a:spcPts val="0"/>
              </a:spcBef>
              <a:spcAft>
                <a:spcPts val="0"/>
              </a:spcAft>
              <a:defRPr/>
            </a:pPr>
            <a:r>
              <a:rPr lang="en-US" b="1" dirty="0">
                <a:cs typeface="+mn-cs"/>
              </a:rPr>
              <a:t>1) Michael Jr.</a:t>
            </a:r>
          </a:p>
          <a:p>
            <a:pPr eaLnBrk="0" fontAlgn="auto" hangingPunct="0">
              <a:spcBef>
                <a:spcPts val="0"/>
              </a:spcBef>
              <a:spcAft>
                <a:spcPts val="0"/>
              </a:spcAft>
              <a:defRPr/>
            </a:pPr>
            <a:r>
              <a:rPr lang="en-US" sz="1000" dirty="0">
                <a:cs typeface="+mn-cs"/>
              </a:rPr>
              <a:t>Born: </a:t>
            </a:r>
            <a:r>
              <a:rPr lang="en-US" sz="1000" b="1" dirty="0">
                <a:cs typeface="+mn-cs"/>
              </a:rPr>
              <a:t> 	</a:t>
            </a:r>
            <a:r>
              <a:rPr lang="en-US" sz="1000" dirty="0">
                <a:cs typeface="+mn-cs"/>
              </a:rPr>
              <a:t>1-25-65</a:t>
            </a:r>
          </a:p>
          <a:p>
            <a:pPr eaLnBrk="0" fontAlgn="auto" hangingPunct="0">
              <a:spcBef>
                <a:spcPts val="0"/>
              </a:spcBef>
              <a:spcAft>
                <a:spcPts val="0"/>
              </a:spcAft>
              <a:defRPr/>
            </a:pPr>
            <a:r>
              <a:rPr lang="en-US" sz="1000" dirty="0">
                <a:cs typeface="+mn-cs"/>
              </a:rPr>
              <a:t>Married:  Celeste Fata</a:t>
            </a:r>
          </a:p>
          <a:p>
            <a:pPr eaLnBrk="0" fontAlgn="auto" hangingPunct="0">
              <a:spcBef>
                <a:spcPts val="0"/>
              </a:spcBef>
              <a:spcAft>
                <a:spcPts val="0"/>
              </a:spcAft>
              <a:defRPr/>
            </a:pPr>
            <a:r>
              <a:rPr lang="en-US" sz="1000" dirty="0">
                <a:cs typeface="+mn-cs"/>
              </a:rPr>
              <a:t>Date:	4-29-89</a:t>
            </a:r>
          </a:p>
          <a:p>
            <a:pPr eaLnBrk="0" fontAlgn="auto" hangingPunct="0">
              <a:spcBef>
                <a:spcPts val="0"/>
              </a:spcBef>
              <a:spcAft>
                <a:spcPts val="0"/>
              </a:spcAft>
              <a:defRPr/>
            </a:pPr>
            <a:endParaRPr lang="en-US" sz="1000" dirty="0">
              <a:cs typeface="+mn-cs"/>
            </a:endParaRPr>
          </a:p>
          <a:p>
            <a:pPr eaLnBrk="0" fontAlgn="auto" hangingPunct="0">
              <a:spcBef>
                <a:spcPts val="0"/>
              </a:spcBef>
              <a:spcAft>
                <a:spcPts val="0"/>
              </a:spcAft>
              <a:defRPr/>
            </a:pPr>
            <a:r>
              <a:rPr lang="en-US" sz="1000" u="sng" dirty="0">
                <a:cs typeface="+mn-cs"/>
              </a:rPr>
              <a:t>Children:</a:t>
            </a:r>
          </a:p>
          <a:p>
            <a:pPr eaLnBrk="0" fontAlgn="auto" hangingPunct="0">
              <a:spcBef>
                <a:spcPts val="0"/>
              </a:spcBef>
              <a:spcAft>
                <a:spcPts val="0"/>
              </a:spcAft>
              <a:defRPr/>
            </a:pPr>
            <a:r>
              <a:rPr lang="en-US" sz="1000" dirty="0">
                <a:cs typeface="+mn-cs"/>
              </a:rPr>
              <a:t>Christina	6-1-91</a:t>
            </a:r>
          </a:p>
          <a:p>
            <a:pPr eaLnBrk="0" fontAlgn="auto" hangingPunct="0">
              <a:spcBef>
                <a:spcPts val="0"/>
              </a:spcBef>
              <a:spcAft>
                <a:spcPts val="0"/>
              </a:spcAft>
              <a:defRPr/>
            </a:pPr>
            <a:r>
              <a:rPr lang="en-US" sz="1000" dirty="0">
                <a:cs typeface="+mn-cs"/>
              </a:rPr>
              <a:t>Marisa 	4-22-94</a:t>
            </a:r>
          </a:p>
          <a:p>
            <a:pPr eaLnBrk="0" fontAlgn="auto" hangingPunct="0">
              <a:spcBef>
                <a:spcPts val="0"/>
              </a:spcBef>
              <a:spcAft>
                <a:spcPts val="0"/>
              </a:spcAft>
              <a:defRPr/>
            </a:pPr>
            <a:endParaRPr lang="en-US" sz="1000" dirty="0">
              <a:cs typeface="+mn-cs"/>
            </a:endParaRPr>
          </a:p>
        </p:txBody>
      </p:sp>
      <p:sp>
        <p:nvSpPr>
          <p:cNvPr id="56326" name="Rectangle 6"/>
          <p:cNvSpPr>
            <a:spLocks noChangeArrowheads="1"/>
          </p:cNvSpPr>
          <p:nvPr/>
        </p:nvSpPr>
        <p:spPr bwMode="auto">
          <a:xfrm>
            <a:off x="3505200" y="2819400"/>
            <a:ext cx="1455738" cy="11588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eaLnBrk="0" fontAlgn="auto" hangingPunct="0">
              <a:spcBef>
                <a:spcPts val="0"/>
              </a:spcBef>
              <a:spcAft>
                <a:spcPts val="0"/>
              </a:spcAft>
              <a:defRPr/>
            </a:pPr>
            <a:r>
              <a:rPr lang="en-US" b="1" dirty="0">
                <a:cs typeface="+mn-cs"/>
              </a:rPr>
              <a:t>2)  Laura</a:t>
            </a:r>
          </a:p>
          <a:p>
            <a:pPr eaLnBrk="0" fontAlgn="auto" hangingPunct="0">
              <a:spcBef>
                <a:spcPts val="0"/>
              </a:spcBef>
              <a:spcAft>
                <a:spcPts val="0"/>
              </a:spcAft>
              <a:defRPr/>
            </a:pPr>
            <a:r>
              <a:rPr lang="en-US" sz="1000" dirty="0">
                <a:cs typeface="+mn-cs"/>
              </a:rPr>
              <a:t>Born: </a:t>
            </a:r>
            <a:r>
              <a:rPr lang="en-US" sz="1000" b="1" dirty="0">
                <a:cs typeface="+mn-cs"/>
              </a:rPr>
              <a:t> 	</a:t>
            </a:r>
            <a:r>
              <a:rPr lang="en-US" sz="1000" dirty="0">
                <a:cs typeface="+mn-cs"/>
              </a:rPr>
              <a:t>7-7-66 </a:t>
            </a:r>
          </a:p>
          <a:p>
            <a:pPr eaLnBrk="0" fontAlgn="auto" hangingPunct="0">
              <a:spcBef>
                <a:spcPts val="0"/>
              </a:spcBef>
              <a:spcAft>
                <a:spcPts val="0"/>
              </a:spcAft>
              <a:defRPr/>
            </a:pPr>
            <a:r>
              <a:rPr lang="en-US" sz="1000" dirty="0">
                <a:cs typeface="+mn-cs"/>
              </a:rPr>
              <a:t>Married:  Thomas Fox</a:t>
            </a:r>
          </a:p>
          <a:p>
            <a:pPr eaLnBrk="0" fontAlgn="auto" hangingPunct="0">
              <a:spcBef>
                <a:spcPts val="0"/>
              </a:spcBef>
              <a:spcAft>
                <a:spcPts val="0"/>
              </a:spcAft>
              <a:defRPr/>
            </a:pPr>
            <a:r>
              <a:rPr lang="en-US" sz="1000" dirty="0">
                <a:cs typeface="+mn-cs"/>
              </a:rPr>
              <a:t>Date:	4-2-00</a:t>
            </a:r>
          </a:p>
          <a:p>
            <a:pPr eaLnBrk="0" fontAlgn="auto" hangingPunct="0">
              <a:spcBef>
                <a:spcPts val="0"/>
              </a:spcBef>
              <a:spcAft>
                <a:spcPts val="0"/>
              </a:spcAft>
              <a:defRPr/>
            </a:pPr>
            <a:endParaRPr lang="en-US" sz="1000" u="sng" dirty="0">
              <a:cs typeface="+mn-cs"/>
            </a:endParaRPr>
          </a:p>
          <a:p>
            <a:pPr eaLnBrk="0" fontAlgn="auto" hangingPunct="0">
              <a:spcBef>
                <a:spcPts val="0"/>
              </a:spcBef>
              <a:spcAft>
                <a:spcPts val="0"/>
              </a:spcAft>
              <a:defRPr/>
            </a:pPr>
            <a:r>
              <a:rPr lang="en-US" sz="1000" dirty="0">
                <a:cs typeface="+mn-cs"/>
              </a:rPr>
              <a:t>No children</a:t>
            </a:r>
          </a:p>
          <a:p>
            <a:pPr eaLnBrk="0" fontAlgn="auto" hangingPunct="0">
              <a:spcBef>
                <a:spcPts val="0"/>
              </a:spcBef>
              <a:spcAft>
                <a:spcPts val="0"/>
              </a:spcAft>
              <a:defRPr/>
            </a:pPr>
            <a:endParaRPr lang="en-US" sz="1000" dirty="0">
              <a:cs typeface="+mn-cs"/>
            </a:endParaRPr>
          </a:p>
        </p:txBody>
      </p:sp>
      <p:sp>
        <p:nvSpPr>
          <p:cNvPr id="14343" name="TextBox 9"/>
          <p:cNvSpPr txBox="1">
            <a:spLocks noChangeArrowheads="1"/>
          </p:cNvSpPr>
          <p:nvPr/>
        </p:nvSpPr>
        <p:spPr bwMode="auto">
          <a:xfrm>
            <a:off x="1676400" y="838200"/>
            <a:ext cx="765175" cy="246063"/>
          </a:xfrm>
          <a:prstGeom prst="rect">
            <a:avLst/>
          </a:prstGeom>
          <a:noFill/>
          <a:ln w="9525">
            <a:noFill/>
            <a:miter lim="800000"/>
            <a:headEnd/>
            <a:tailEnd/>
          </a:ln>
        </p:spPr>
        <p:txBody>
          <a:bodyPr wrap="none">
            <a:spAutoFit/>
          </a:bodyPr>
          <a:lstStyle/>
          <a:p>
            <a:r>
              <a:rPr lang="en-US" sz="1000"/>
              <a:t>8-30-1939</a:t>
            </a:r>
          </a:p>
        </p:txBody>
      </p:sp>
      <p:sp>
        <p:nvSpPr>
          <p:cNvPr id="14344" name="TextBox 10"/>
          <p:cNvSpPr txBox="1">
            <a:spLocks noChangeArrowheads="1"/>
          </p:cNvSpPr>
          <p:nvPr/>
        </p:nvSpPr>
        <p:spPr bwMode="auto">
          <a:xfrm>
            <a:off x="2743200" y="838200"/>
            <a:ext cx="835025" cy="246063"/>
          </a:xfrm>
          <a:prstGeom prst="rect">
            <a:avLst/>
          </a:prstGeom>
          <a:noFill/>
          <a:ln w="9525">
            <a:noFill/>
            <a:miter lim="800000"/>
            <a:headEnd/>
            <a:tailEnd/>
          </a:ln>
        </p:spPr>
        <p:txBody>
          <a:bodyPr wrap="none">
            <a:spAutoFit/>
          </a:bodyPr>
          <a:lstStyle/>
          <a:p>
            <a:r>
              <a:rPr lang="en-US" sz="1000"/>
              <a:t>10-13-1938</a:t>
            </a:r>
          </a:p>
        </p:txBody>
      </p:sp>
    </p:spTree>
  </p:cSld>
  <p:clrMapOvr>
    <a:masterClrMapping/>
  </p:clrMapOvr>
  <p:transition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4"/>
          <p:cNvSpPr txBox="1">
            <a:spLocks noChangeArrowheads="1"/>
          </p:cNvSpPr>
          <p:nvPr/>
        </p:nvSpPr>
        <p:spPr bwMode="auto">
          <a:xfrm>
            <a:off x="762000" y="533400"/>
            <a:ext cx="5410200" cy="7962900"/>
          </a:xfrm>
          <a:prstGeom prst="rect">
            <a:avLst/>
          </a:prstGeom>
          <a:noFill/>
          <a:ln w="9525">
            <a:noFill/>
            <a:miter lim="800000"/>
            <a:headEnd/>
            <a:tailEnd/>
          </a:ln>
        </p:spPr>
        <p:txBody>
          <a:bodyPr>
            <a:spAutoFit/>
          </a:bodyPr>
          <a:lstStyle/>
          <a:p>
            <a:pPr algn="ctr" eaLnBrk="0" hangingPunct="0"/>
            <a:r>
              <a:rPr lang="en-US" sz="1400" b="1" u="sng">
                <a:cs typeface="Times New Roman" pitchFamily="18" charset="0"/>
              </a:rPr>
              <a:t>Michael and Celeste Bishop</a:t>
            </a:r>
          </a:p>
          <a:p>
            <a:pPr eaLnBrk="0" hangingPunct="0"/>
            <a:endParaRPr lang="en-US" sz="1400">
              <a:cs typeface="Times New Roman" pitchFamily="18" charset="0"/>
            </a:endParaRPr>
          </a:p>
          <a:p>
            <a:pPr eaLnBrk="0" hangingPunct="0"/>
            <a:r>
              <a:rPr lang="en-US" sz="1400">
                <a:cs typeface="Times New Roman" pitchFamily="18" charset="0"/>
              </a:rPr>
              <a:t>     I, (Mike), graduated from JW Sexton High in 1983 and Celeste graduated from Lansing Catholic Central in 1985. Celeste and I married on April 29, 1989 at St Gerard’s Church in Lansing.  Both Celeste and I both graduated from Spirit Life Christian College in Irvine, California in 1997. We lived in California for 3 years in Costa Mesa, Irvine and Escondido.  We currently reside in Lansing, MI with our 2 daughters Christina –19 and Marisa -16.  </a:t>
            </a:r>
          </a:p>
          <a:p>
            <a:pPr eaLnBrk="0" hangingPunct="0"/>
            <a:endParaRPr lang="en-US" sz="1400">
              <a:cs typeface="Times New Roman" pitchFamily="18" charset="0"/>
            </a:endParaRPr>
          </a:p>
          <a:p>
            <a:pPr eaLnBrk="0" hangingPunct="0"/>
            <a:r>
              <a:rPr lang="en-US" sz="1400">
                <a:cs typeface="Times New Roman" pitchFamily="18" charset="0"/>
              </a:rPr>
              <a:t>     Our family attends Mount Hope Church where we have been members since 1986.  Our whole family has been involved in music at Mount Hope and I, (Mike), am a Deacon and serve on the church board as well.  Christina and Marisa are both active in the church youth group where both of them lead worship with both singing and playing keyboard/piano.  </a:t>
            </a:r>
          </a:p>
          <a:p>
            <a:pPr eaLnBrk="0" hangingPunct="0"/>
            <a:endParaRPr lang="en-US" sz="1400">
              <a:cs typeface="Times New Roman" pitchFamily="18" charset="0"/>
            </a:endParaRPr>
          </a:p>
          <a:p>
            <a:pPr eaLnBrk="0" hangingPunct="0"/>
            <a:r>
              <a:rPr lang="en-US" sz="1400">
                <a:cs typeface="Times New Roman" pitchFamily="18" charset="0"/>
              </a:rPr>
              <a:t>     Celeste and I both work for her family’s business called the Labor Law Poster Service where I am the Operations Manager and she is the Data Department Supervisor.  Marisa also works in the data department. Christina did work with us in the Customer Service and Data departments (and still occasionally does) but left to take a position as an Salon Attendant at Douglas J Salon in Okemos, MI.</a:t>
            </a:r>
          </a:p>
          <a:p>
            <a:pPr eaLnBrk="0" hangingPunct="0"/>
            <a:endParaRPr lang="en-US" sz="1400">
              <a:cs typeface="Times New Roman" pitchFamily="18" charset="0"/>
            </a:endParaRPr>
          </a:p>
          <a:p>
            <a:pPr eaLnBrk="0" hangingPunct="0"/>
            <a:r>
              <a:rPr lang="en-US" sz="1400">
                <a:cs typeface="Times New Roman" pitchFamily="18" charset="0"/>
              </a:rPr>
              <a:t>     Christina graduated from New Covenant Christian School in 2009 and has attended Lansing Community College taking classes within the music curriculum.  She has taken some time off from L.C.C. to do an internship at International House of Prayer in Kansas City, MO.  Marisa had attended New Covenant Christian School since kindergarten but has switched to Grand Ledge high school her sophomore year.  Marisa has aspirations that will take her into either music like her sister or possibly into criminal justice and research (a real-life CSI).  That’s about it in a nutshell.</a:t>
            </a:r>
          </a:p>
          <a:p>
            <a:pPr eaLnBrk="0" hangingPunct="0"/>
            <a:endParaRPr lang="en-US" sz="1400">
              <a:cs typeface="Times New Roman" pitchFamily="18" charset="0"/>
            </a:endParaRPr>
          </a:p>
          <a:p>
            <a:pPr eaLnBrk="0" hangingPunct="0"/>
            <a:r>
              <a:rPr lang="en-US" sz="1400">
                <a:cs typeface="Times New Roman" pitchFamily="18" charset="0"/>
              </a:rPr>
              <a:t>Thank you,</a:t>
            </a:r>
          </a:p>
          <a:p>
            <a:pPr eaLnBrk="0" hangingPunct="0"/>
            <a:r>
              <a:rPr lang="en-US" sz="1400">
                <a:cs typeface="Times New Roman" pitchFamily="18" charset="0"/>
              </a:rPr>
              <a:t>Michael Bishop (Jr.)</a:t>
            </a:r>
          </a:p>
        </p:txBody>
      </p:sp>
    </p:spTree>
  </p:cSld>
  <p:clrMapOvr>
    <a:masterClrMapping/>
  </p:clrMapOvr>
  <p:transition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 descr="Tom &amp; Laura - small"/>
          <p:cNvPicPr>
            <a:picLocks noChangeAspect="1" noChangeArrowheads="1"/>
          </p:cNvPicPr>
          <p:nvPr/>
        </p:nvPicPr>
        <p:blipFill>
          <a:blip r:embed="rId3"/>
          <a:srcRect/>
          <a:stretch>
            <a:fillRect/>
          </a:stretch>
        </p:blipFill>
        <p:spPr bwMode="auto">
          <a:xfrm>
            <a:off x="4572000" y="5257800"/>
            <a:ext cx="1676400" cy="2971800"/>
          </a:xfrm>
          <a:prstGeom prst="rect">
            <a:avLst/>
          </a:prstGeom>
          <a:noFill/>
          <a:ln w="9525">
            <a:noFill/>
            <a:miter lim="800000"/>
            <a:headEnd/>
            <a:tailEnd/>
          </a:ln>
        </p:spPr>
      </p:pic>
      <p:sp>
        <p:nvSpPr>
          <p:cNvPr id="34818" name="Rectangle 2"/>
          <p:cNvSpPr>
            <a:spLocks noGrp="1" noChangeArrowheads="1"/>
          </p:cNvSpPr>
          <p:nvPr>
            <p:ph type="title"/>
          </p:nvPr>
        </p:nvSpPr>
        <p:spPr>
          <a:xfrm>
            <a:off x="3081338" y="2360613"/>
            <a:ext cx="266700" cy="720725"/>
          </a:xfrm>
        </p:spPr>
        <p:txBody>
          <a:bodyPr wrap="none" lIns="63500" tIns="25400" rIns="63500" bIns="25400" anchor="t">
            <a:spAutoFit/>
          </a:bodyPr>
          <a:lstStyle/>
          <a:p>
            <a:pPr eaLnBrk="1" hangingPunct="1"/>
            <a:r>
              <a:rPr lang="en-US" smtClean="0"/>
              <a:t> </a:t>
            </a:r>
          </a:p>
        </p:txBody>
      </p:sp>
      <p:pic>
        <p:nvPicPr>
          <p:cNvPr id="34819" name="Picture 3"/>
          <p:cNvPicPr>
            <a:picLocks noChangeAspect="1" noChangeArrowheads="1"/>
          </p:cNvPicPr>
          <p:nvPr/>
        </p:nvPicPr>
        <p:blipFill>
          <a:blip r:embed="rId4"/>
          <a:srcRect/>
          <a:stretch>
            <a:fillRect/>
          </a:stretch>
        </p:blipFill>
        <p:spPr bwMode="auto">
          <a:xfrm>
            <a:off x="1524000" y="1143000"/>
            <a:ext cx="3567113" cy="4195763"/>
          </a:xfrm>
          <a:prstGeom prst="rect">
            <a:avLst/>
          </a:prstGeom>
          <a:noFill/>
          <a:ln w="9525">
            <a:noFill/>
            <a:miter lim="800000"/>
            <a:headEnd/>
            <a:tailEnd/>
          </a:ln>
        </p:spPr>
      </p:pic>
      <p:sp>
        <p:nvSpPr>
          <p:cNvPr id="34820" name="TextBox 3"/>
          <p:cNvSpPr txBox="1">
            <a:spLocks noChangeArrowheads="1"/>
          </p:cNvSpPr>
          <p:nvPr/>
        </p:nvSpPr>
        <p:spPr bwMode="auto">
          <a:xfrm>
            <a:off x="2262188" y="5410200"/>
            <a:ext cx="2233612" cy="457200"/>
          </a:xfrm>
          <a:prstGeom prst="rect">
            <a:avLst/>
          </a:prstGeom>
          <a:noFill/>
          <a:ln w="9525">
            <a:noFill/>
            <a:miter lim="800000"/>
            <a:headEnd/>
            <a:tailEnd/>
          </a:ln>
        </p:spPr>
        <p:txBody>
          <a:bodyPr>
            <a:spAutoFit/>
          </a:bodyPr>
          <a:lstStyle/>
          <a:p>
            <a:r>
              <a:rPr lang="en-US"/>
              <a:t>Thomas &amp; Laura (Bishop) Fox</a:t>
            </a:r>
          </a:p>
          <a:p>
            <a:r>
              <a:rPr lang="en-US"/>
              <a:t>Married on May 20, 2000</a:t>
            </a:r>
          </a:p>
        </p:txBody>
      </p:sp>
      <p:pic>
        <p:nvPicPr>
          <p:cNvPr id="34821" name="Picture 4"/>
          <p:cNvPicPr>
            <a:picLocks noChangeAspect="1" noChangeArrowheads="1"/>
          </p:cNvPicPr>
          <p:nvPr/>
        </p:nvPicPr>
        <p:blipFill>
          <a:blip r:embed="rId5"/>
          <a:srcRect/>
          <a:stretch>
            <a:fillRect/>
          </a:stretch>
        </p:blipFill>
        <p:spPr bwMode="auto">
          <a:xfrm>
            <a:off x="600075" y="5334000"/>
            <a:ext cx="1533525" cy="2514600"/>
          </a:xfrm>
          <a:prstGeom prst="rect">
            <a:avLst/>
          </a:prstGeom>
          <a:noFill/>
          <a:ln w="9525">
            <a:noFill/>
            <a:miter lim="800000"/>
            <a:headEnd/>
            <a:tailEnd/>
          </a:ln>
        </p:spPr>
      </p:pic>
      <p:sp>
        <p:nvSpPr>
          <p:cNvPr id="34822" name="TextBox 5"/>
          <p:cNvSpPr txBox="1">
            <a:spLocks noChangeArrowheads="1"/>
          </p:cNvSpPr>
          <p:nvPr/>
        </p:nvSpPr>
        <p:spPr bwMode="auto">
          <a:xfrm>
            <a:off x="581025" y="7924800"/>
            <a:ext cx="1476375" cy="457200"/>
          </a:xfrm>
          <a:prstGeom prst="rect">
            <a:avLst/>
          </a:prstGeom>
          <a:noFill/>
          <a:ln w="9525">
            <a:noFill/>
            <a:miter lim="800000"/>
            <a:headEnd/>
            <a:tailEnd/>
          </a:ln>
        </p:spPr>
        <p:txBody>
          <a:bodyPr wrap="none">
            <a:spAutoFit/>
          </a:bodyPr>
          <a:lstStyle/>
          <a:p>
            <a:r>
              <a:rPr lang="en-US"/>
              <a:t>Laura (Bishop) Fox</a:t>
            </a:r>
          </a:p>
          <a:p>
            <a:r>
              <a:rPr lang="en-US"/>
              <a:t>           Age 2</a:t>
            </a:r>
          </a:p>
        </p:txBody>
      </p:sp>
      <p:sp>
        <p:nvSpPr>
          <p:cNvPr id="34823" name="Rectangle 6"/>
          <p:cNvSpPr>
            <a:spLocks noChangeArrowheads="1"/>
          </p:cNvSpPr>
          <p:nvPr/>
        </p:nvSpPr>
        <p:spPr bwMode="auto">
          <a:xfrm>
            <a:off x="762000" y="533400"/>
            <a:ext cx="5410200" cy="641350"/>
          </a:xfrm>
          <a:prstGeom prst="rect">
            <a:avLst/>
          </a:prstGeom>
          <a:noFill/>
          <a:ln w="9525">
            <a:noFill/>
            <a:miter lim="800000"/>
            <a:headEnd/>
            <a:tailEnd/>
          </a:ln>
        </p:spPr>
        <p:txBody>
          <a:bodyPr>
            <a:spAutoFit/>
          </a:bodyPr>
          <a:lstStyle/>
          <a:p>
            <a:pPr>
              <a:lnSpc>
                <a:spcPct val="150000"/>
              </a:lnSpc>
            </a:pPr>
            <a:r>
              <a:rPr lang="en-US" i="1"/>
              <a:t>Michael &amp; Margaret (Silva) Bishop Family</a:t>
            </a:r>
            <a:endParaRPr lang="en-US" i="1">
              <a:solidFill>
                <a:schemeClr val="accent2"/>
              </a:solidFill>
            </a:endParaRPr>
          </a:p>
          <a:p>
            <a:pPr algn="ctr">
              <a:lnSpc>
                <a:spcPct val="150000"/>
              </a:lnSpc>
            </a:pPr>
            <a:r>
              <a:rPr lang="en-US" i="1"/>
              <a:t>Child #2 – Laura (Bishop) Fox</a:t>
            </a:r>
          </a:p>
        </p:txBody>
      </p:sp>
      <p:sp>
        <p:nvSpPr>
          <p:cNvPr id="34824" name="TextBox 5"/>
          <p:cNvSpPr txBox="1">
            <a:spLocks noChangeArrowheads="1"/>
          </p:cNvSpPr>
          <p:nvPr/>
        </p:nvSpPr>
        <p:spPr bwMode="auto">
          <a:xfrm>
            <a:off x="2514600" y="7437438"/>
            <a:ext cx="1981200" cy="639762"/>
          </a:xfrm>
          <a:prstGeom prst="rect">
            <a:avLst/>
          </a:prstGeom>
          <a:noFill/>
          <a:ln w="9525">
            <a:noFill/>
            <a:miter lim="800000"/>
            <a:headEnd/>
            <a:tailEnd/>
          </a:ln>
        </p:spPr>
        <p:txBody>
          <a:bodyPr>
            <a:spAutoFit/>
          </a:bodyPr>
          <a:lstStyle/>
          <a:p>
            <a:r>
              <a:rPr lang="en-US"/>
              <a:t>Tom Fox &amp; Laura Bishop (Engaged -Spring of1999)</a:t>
            </a:r>
          </a:p>
          <a:p>
            <a:endParaRPr lang="en-US"/>
          </a:p>
        </p:txBody>
      </p:sp>
    </p:spTree>
  </p:cSld>
  <p:clrMapOvr>
    <a:masterClrMapping/>
  </p:clrMapOvr>
  <p:transition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457200" y="304800"/>
            <a:ext cx="5943600" cy="8482013"/>
          </a:xfrm>
          <a:prstGeom prst="rect">
            <a:avLst/>
          </a:prstGeom>
          <a:noFill/>
          <a:ln w="9525">
            <a:noFill/>
            <a:miter lim="800000"/>
            <a:headEnd/>
            <a:tailEnd/>
          </a:ln>
        </p:spPr>
        <p:txBody>
          <a:bodyPr>
            <a:spAutoFit/>
          </a:bodyPr>
          <a:lstStyle/>
          <a:p>
            <a:r>
              <a:rPr lang="en-US" sz="900" u="sng"/>
              <a:t>Arthur Aloysius Bishop Family Genealogy continued:</a:t>
            </a:r>
          </a:p>
          <a:p>
            <a:endParaRPr lang="en-US" sz="1000">
              <a:latin typeface="Calibri" pitchFamily="34" charset="0"/>
            </a:endParaRPr>
          </a:p>
          <a:p>
            <a:pPr eaLnBrk="0" hangingPunct="0"/>
            <a:r>
              <a:rPr lang="en-US" sz="900" u="sng"/>
              <a:t>Children of Arthur Aloysius Bishop continued:</a:t>
            </a:r>
          </a:p>
          <a:p>
            <a:pPr eaLnBrk="0" hangingPunct="0"/>
            <a:endParaRPr lang="en-US" sz="900"/>
          </a:p>
          <a:p>
            <a:pPr eaLnBrk="0" hangingPunct="0"/>
            <a:r>
              <a:rPr lang="en-US" sz="900"/>
              <a:t>4)  Name:	Michael Alfred</a:t>
            </a:r>
            <a:r>
              <a:rPr lang="en-US" sz="900">
                <a:solidFill>
                  <a:srgbClr val="FF0000"/>
                </a:solidFill>
              </a:rPr>
              <a:t> </a:t>
            </a:r>
            <a:r>
              <a:rPr lang="en-US" sz="900"/>
              <a:t>Bishop Sr.		 		</a:t>
            </a:r>
          </a:p>
          <a:p>
            <a:pPr eaLnBrk="0" hangingPunct="0"/>
            <a:r>
              <a:rPr lang="en-US" sz="900"/>
              <a:t>Nickname:	Mike </a:t>
            </a:r>
          </a:p>
          <a:p>
            <a:pPr eaLnBrk="0" hangingPunct="0"/>
            <a:r>
              <a:rPr lang="en-US" sz="900"/>
              <a:t>Born:	August 30, 1939</a:t>
            </a:r>
          </a:p>
          <a:p>
            <a:pPr eaLnBrk="0" hangingPunct="0"/>
            <a:r>
              <a:rPr lang="en-US" sz="900"/>
              <a:t>Location:	St. Joseph Hospital, Flint, MI – Genesee County </a:t>
            </a:r>
          </a:p>
          <a:p>
            <a:pPr eaLnBrk="0" hangingPunct="0"/>
            <a:r>
              <a:rPr lang="en-US" sz="900"/>
              <a:t>Address:	3512 Sandhurst Drive</a:t>
            </a:r>
          </a:p>
          <a:p>
            <a:pPr eaLnBrk="0" hangingPunct="0"/>
            <a:r>
              <a:rPr lang="en-US" sz="900"/>
              <a:t>City/State:	Lansing, MI  48911</a:t>
            </a:r>
          </a:p>
          <a:p>
            <a:pPr eaLnBrk="0" hangingPunct="0"/>
            <a:r>
              <a:rPr lang="en-US" sz="900"/>
              <a:t>Telephone:	517-394-5581	 	 	 </a:t>
            </a:r>
          </a:p>
          <a:p>
            <a:pPr eaLnBrk="0" hangingPunct="0"/>
            <a:r>
              <a:rPr lang="en-US" sz="900"/>
              <a:t>Married:	Margaret (Meg) Silva		    </a:t>
            </a:r>
            <a:r>
              <a:rPr lang="en-US" sz="900" u="sng"/>
              <a:t>Father:</a:t>
            </a:r>
            <a:r>
              <a:rPr lang="en-US" sz="900"/>
              <a:t>	Peter Silva </a:t>
            </a:r>
            <a:endParaRPr lang="en-US" sz="900" u="sng"/>
          </a:p>
          <a:p>
            <a:pPr eaLnBrk="0" hangingPunct="0"/>
            <a:r>
              <a:rPr lang="en-US" sz="900"/>
              <a:t>Wedding Date:	July 7, 1962			    Born:	November 1, 1908</a:t>
            </a:r>
            <a:endParaRPr lang="en-US" sz="900">
              <a:solidFill>
                <a:srgbClr val="FF0000"/>
              </a:solidFill>
            </a:endParaRPr>
          </a:p>
          <a:p>
            <a:pPr eaLnBrk="0" hangingPunct="0"/>
            <a:r>
              <a:rPr lang="en-US" sz="900"/>
              <a:t>Place:	St. Mary’s Cathedral, Saginaw, MI – Saginaw County	    Location:	Mexico</a:t>
            </a:r>
          </a:p>
          <a:p>
            <a:pPr eaLnBrk="0" hangingPunct="0"/>
            <a:r>
              <a:rPr lang="en-US" sz="900"/>
              <a:t>Born:	October 13, 1938			    Deceased:	March 22, 1952</a:t>
            </a:r>
            <a:endParaRPr lang="en-US" sz="900" u="sng"/>
          </a:p>
          <a:p>
            <a:pPr eaLnBrk="0" hangingPunct="0"/>
            <a:r>
              <a:rPr lang="en-US" sz="900"/>
              <a:t>Location:  	Merrill, MI – Saginaw County		    </a:t>
            </a:r>
            <a:r>
              <a:rPr lang="en-US" sz="900" u="sng"/>
              <a:t>Mother:</a:t>
            </a:r>
            <a:r>
              <a:rPr lang="en-US" sz="900"/>
              <a:t>	Rose Castillo</a:t>
            </a:r>
          </a:p>
          <a:p>
            <a:pPr eaLnBrk="0" hangingPunct="0"/>
            <a:r>
              <a:rPr lang="en-US" sz="900"/>
              <a:t>E-mail:	mickybees@gmail.com		    Born:	October 1, 1919</a:t>
            </a:r>
            <a:endParaRPr lang="en-US" sz="900">
              <a:solidFill>
                <a:srgbClr val="FF0000"/>
              </a:solidFill>
            </a:endParaRPr>
          </a:p>
          <a:p>
            <a:pPr eaLnBrk="0" hangingPunct="0"/>
            <a:r>
              <a:rPr lang="en-US" sz="900"/>
              <a:t>				    Location:	Mexico</a:t>
            </a:r>
          </a:p>
          <a:p>
            <a:pPr eaLnBrk="0" hangingPunct="0"/>
            <a:r>
              <a:rPr lang="en-US" sz="900"/>
              <a:t>     </a:t>
            </a:r>
            <a:r>
              <a:rPr lang="en-US" sz="900" u="sng"/>
              <a:t>Children:</a:t>
            </a:r>
            <a:r>
              <a:rPr lang="en-US" sz="900"/>
              <a:t>				    Deceased:	December 31, 2001</a:t>
            </a:r>
          </a:p>
          <a:p>
            <a:pPr eaLnBrk="0" hangingPunct="0"/>
            <a:r>
              <a:rPr lang="en-US" sz="900"/>
              <a:t>     1)  Name:	Michael Alan Bishop Jr.</a:t>
            </a:r>
          </a:p>
          <a:p>
            <a:pPr eaLnBrk="0" hangingPunct="0"/>
            <a:r>
              <a:rPr lang="en-US" sz="900"/>
              <a:t>     Nickname:	Mike, Mikey, Bish</a:t>
            </a:r>
          </a:p>
          <a:p>
            <a:pPr eaLnBrk="0" hangingPunct="0"/>
            <a:r>
              <a:rPr lang="en-US" sz="900"/>
              <a:t>     Born:	January 25, 1965</a:t>
            </a:r>
          </a:p>
          <a:p>
            <a:pPr eaLnBrk="0" hangingPunct="0"/>
            <a:r>
              <a:rPr lang="en-US" sz="900"/>
              <a:t>     Location:	Walter Reid Hospital, San Antonia, Texas – Bexar County</a:t>
            </a:r>
          </a:p>
          <a:p>
            <a:pPr eaLnBrk="0" hangingPunct="0"/>
            <a:r>
              <a:rPr lang="en-US" sz="900"/>
              <a:t>     Address:	8607 Carlsbad Lane</a:t>
            </a:r>
          </a:p>
          <a:p>
            <a:pPr eaLnBrk="0" hangingPunct="0"/>
            <a:r>
              <a:rPr lang="en-US" sz="900"/>
              <a:t>     City/State:	Lansing, MI  48917</a:t>
            </a:r>
          </a:p>
          <a:p>
            <a:pPr eaLnBrk="0" hangingPunct="0"/>
            <a:r>
              <a:rPr lang="en-US" sz="900"/>
              <a:t>     Telephone:	 </a:t>
            </a:r>
          </a:p>
          <a:p>
            <a:pPr eaLnBrk="0" hangingPunct="0"/>
            <a:r>
              <a:rPr lang="en-US" sz="900"/>
              <a:t>     Married:	Celeste Ann Fata			    </a:t>
            </a:r>
            <a:r>
              <a:rPr lang="en-US" sz="900" u="sng"/>
              <a:t>Father:</a:t>
            </a:r>
            <a:r>
              <a:rPr lang="en-US" sz="900"/>
              <a:t>	Ernest Fata</a:t>
            </a:r>
          </a:p>
          <a:p>
            <a:pPr eaLnBrk="0" hangingPunct="0"/>
            <a:r>
              <a:rPr lang="en-US" sz="900"/>
              <a:t>     Date:	April 29, 1989			    Born:	September 13, 1928</a:t>
            </a:r>
          </a:p>
          <a:p>
            <a:pPr eaLnBrk="0" hangingPunct="0"/>
            <a:r>
              <a:rPr lang="en-US" sz="900"/>
              <a:t>     Place:	St. Gerard Church, Lansing, MI – Eaton County	    Location:	Lansing, MI – Ingham </a:t>
            </a:r>
          </a:p>
          <a:p>
            <a:pPr eaLnBrk="0" hangingPunct="0"/>
            <a:r>
              <a:rPr lang="en-US" sz="900"/>
              <a:t>     Born:	April 17, 1967			    Deceased:</a:t>
            </a:r>
          </a:p>
          <a:p>
            <a:pPr eaLnBrk="0" hangingPunct="0"/>
            <a:r>
              <a:rPr lang="en-US" sz="900"/>
              <a:t>     Location:	St. Lawrence</a:t>
            </a:r>
            <a:r>
              <a:rPr lang="en-US"/>
              <a:t> </a:t>
            </a:r>
            <a:r>
              <a:rPr lang="en-US" sz="900"/>
              <a:t>Hospital ,</a:t>
            </a:r>
            <a:r>
              <a:rPr lang="en-US" sz="900">
                <a:solidFill>
                  <a:srgbClr val="FF0000"/>
                </a:solidFill>
              </a:rPr>
              <a:t> </a:t>
            </a:r>
            <a:r>
              <a:rPr lang="en-US" sz="900"/>
              <a:t>Lansing, MI – Ingham County	    </a:t>
            </a:r>
            <a:r>
              <a:rPr lang="en-US" sz="900" u="sng"/>
              <a:t>Mother:</a:t>
            </a:r>
            <a:r>
              <a:rPr lang="en-US" sz="900"/>
              <a:t>	Teresa Casteloni</a:t>
            </a:r>
          </a:p>
          <a:p>
            <a:pPr eaLnBrk="0" hangingPunct="0"/>
            <a:r>
              <a:rPr lang="en-US" sz="900"/>
              <a:t>     E-mail:	mikeb.llps@comcast.net		    Born:	May 6, 1935</a:t>
            </a:r>
          </a:p>
          <a:p>
            <a:pPr eaLnBrk="0" hangingPunct="0"/>
            <a:r>
              <a:rPr lang="en-US" sz="900"/>
              <a:t>				    Location:	Lansing, MI – Ingham         </a:t>
            </a:r>
          </a:p>
          <a:p>
            <a:pPr eaLnBrk="0" hangingPunct="0"/>
            <a:r>
              <a:rPr lang="en-US" sz="900"/>
              <a:t>          </a:t>
            </a:r>
            <a:r>
              <a:rPr lang="en-US" sz="900" u="sng"/>
              <a:t>Children:</a:t>
            </a:r>
            <a:r>
              <a:rPr lang="en-US" sz="900"/>
              <a:t>				    Deceased:</a:t>
            </a:r>
          </a:p>
          <a:p>
            <a:pPr eaLnBrk="0" hangingPunct="0"/>
            <a:r>
              <a:rPr lang="en-US" sz="900"/>
              <a:t>          1)  Name: 	Christina Margaret Bishop</a:t>
            </a:r>
          </a:p>
          <a:p>
            <a:pPr eaLnBrk="0" hangingPunct="0"/>
            <a:r>
              <a:rPr lang="en-US" sz="900"/>
              <a:t>           Nickname: Stino, Steeny, Chris, Tina</a:t>
            </a:r>
          </a:p>
          <a:p>
            <a:pPr eaLnBrk="0" hangingPunct="0"/>
            <a:r>
              <a:rPr lang="en-US" sz="900"/>
              <a:t>           Born:	June 1, 1991</a:t>
            </a:r>
          </a:p>
          <a:p>
            <a:pPr eaLnBrk="0" hangingPunct="0"/>
            <a:r>
              <a:rPr lang="en-US" sz="900"/>
              <a:t>           Location:	St. Lawrence Hospital, Lansing, MI – Ingham County</a:t>
            </a:r>
          </a:p>
          <a:p>
            <a:pPr eaLnBrk="0" hangingPunct="0"/>
            <a:endParaRPr lang="en-US" sz="900"/>
          </a:p>
          <a:p>
            <a:pPr eaLnBrk="0" hangingPunct="0"/>
            <a:r>
              <a:rPr lang="en-US" sz="900"/>
              <a:t>          2)  Name: 	Marisa Nicole Bishop</a:t>
            </a:r>
          </a:p>
          <a:p>
            <a:pPr eaLnBrk="0" hangingPunct="0"/>
            <a:r>
              <a:rPr lang="en-US" sz="900"/>
              <a:t>           Nickname: Reese, Roosk, Rocket, Shoogs</a:t>
            </a:r>
          </a:p>
          <a:p>
            <a:pPr eaLnBrk="0" hangingPunct="0"/>
            <a:r>
              <a:rPr lang="en-US" sz="900"/>
              <a:t>           Born:	April 22, 1994</a:t>
            </a:r>
          </a:p>
          <a:p>
            <a:pPr eaLnBrk="0" hangingPunct="0"/>
            <a:r>
              <a:rPr lang="en-US" sz="900"/>
              <a:t>           Location:	St. Lawrence Hospital, Lansing, MI – Ingham County</a:t>
            </a:r>
          </a:p>
          <a:p>
            <a:pPr eaLnBrk="0" hangingPunct="0"/>
            <a:endParaRPr lang="en-US" sz="900"/>
          </a:p>
          <a:p>
            <a:pPr eaLnBrk="0" hangingPunct="0"/>
            <a:endParaRPr lang="en-US" sz="900"/>
          </a:p>
          <a:p>
            <a:pPr eaLnBrk="0" hangingPunct="0"/>
            <a:r>
              <a:rPr lang="en-US" sz="900"/>
              <a:t>    2)  Name:	Laura Lynn (Bishop) Fox</a:t>
            </a:r>
          </a:p>
          <a:p>
            <a:pPr eaLnBrk="0" hangingPunct="0"/>
            <a:r>
              <a:rPr lang="en-US" sz="900"/>
              <a:t>     Nickname:	 </a:t>
            </a:r>
          </a:p>
          <a:p>
            <a:pPr eaLnBrk="0" hangingPunct="0"/>
            <a:r>
              <a:rPr lang="en-US" sz="900"/>
              <a:t>     Born:	July 7, 1966   (on Mom &amp; Dad’s 4</a:t>
            </a:r>
            <a:r>
              <a:rPr lang="en-US" sz="900" baseline="30000"/>
              <a:t>th</a:t>
            </a:r>
            <a:r>
              <a:rPr lang="en-US" sz="900"/>
              <a:t> anniversary)</a:t>
            </a:r>
          </a:p>
          <a:p>
            <a:pPr eaLnBrk="0" hangingPunct="0"/>
            <a:r>
              <a:rPr lang="en-US" sz="900"/>
              <a:t>     Location:	Ingham Medical Center, Lansing, MI – Ingham County</a:t>
            </a:r>
          </a:p>
          <a:p>
            <a:pPr eaLnBrk="0" hangingPunct="0"/>
            <a:r>
              <a:rPr lang="en-US" sz="900"/>
              <a:t>     Address:	11764 Ransom Highway</a:t>
            </a:r>
          </a:p>
          <a:p>
            <a:pPr eaLnBrk="0" hangingPunct="0"/>
            <a:r>
              <a:rPr lang="en-US" sz="900"/>
              <a:t>     City/State:	Dimondale, MI  48821</a:t>
            </a:r>
          </a:p>
          <a:p>
            <a:pPr eaLnBrk="0" hangingPunct="0"/>
            <a:r>
              <a:rPr lang="en-US" sz="900"/>
              <a:t>     Telephone:	517-646-6214</a:t>
            </a:r>
          </a:p>
          <a:p>
            <a:pPr eaLnBrk="0" hangingPunct="0"/>
            <a:r>
              <a:rPr lang="en-US" sz="900"/>
              <a:t>     Married:	Thomas John Fox		    </a:t>
            </a:r>
            <a:r>
              <a:rPr lang="en-US" sz="900" u="sng"/>
              <a:t>Father:</a:t>
            </a:r>
            <a:r>
              <a:rPr lang="en-US" sz="900"/>
              <a:t>	Robert Fox</a:t>
            </a:r>
          </a:p>
          <a:p>
            <a:pPr eaLnBrk="0" hangingPunct="0"/>
            <a:r>
              <a:rPr lang="en-US" sz="900"/>
              <a:t>     Date:	May 20, 2000			    Born:	February 4, 1941</a:t>
            </a:r>
          </a:p>
          <a:p>
            <a:pPr eaLnBrk="0" hangingPunct="0"/>
            <a:r>
              <a:rPr lang="en-US" sz="900"/>
              <a:t>     Place:	Mt. Hope Church, Lansing, MI – Eaton County	    Location:	Lansing, MI – Ingham </a:t>
            </a:r>
          </a:p>
          <a:p>
            <a:pPr eaLnBrk="0" hangingPunct="0"/>
            <a:r>
              <a:rPr lang="en-US" sz="900"/>
              <a:t>     Born:	August 22, 1963			    Deceased:</a:t>
            </a:r>
          </a:p>
          <a:p>
            <a:pPr eaLnBrk="0" hangingPunct="0"/>
            <a:r>
              <a:rPr lang="en-US" sz="900"/>
              <a:t>     Location:	St. Lawrence Hospital,</a:t>
            </a:r>
            <a:r>
              <a:rPr lang="en-US" sz="900">
                <a:solidFill>
                  <a:srgbClr val="FF0000"/>
                </a:solidFill>
              </a:rPr>
              <a:t> </a:t>
            </a:r>
            <a:r>
              <a:rPr lang="en-US" sz="900"/>
              <a:t>Lansing, MI – Ingham County	    </a:t>
            </a:r>
            <a:r>
              <a:rPr lang="en-US" sz="900" u="sng"/>
              <a:t>Mother:</a:t>
            </a:r>
            <a:r>
              <a:rPr lang="en-US" sz="900"/>
              <a:t>	Patricia Link</a:t>
            </a:r>
          </a:p>
          <a:p>
            <a:pPr eaLnBrk="0" hangingPunct="0"/>
            <a:r>
              <a:rPr lang="en-US" sz="900"/>
              <a:t>     E-mail:	 			    Born:	February 8, 1941	</a:t>
            </a:r>
          </a:p>
          <a:p>
            <a:pPr eaLnBrk="0" hangingPunct="0"/>
            <a:r>
              <a:rPr lang="en-US" sz="900"/>
              <a:t>				    Location:	Lansing, MI – Ingham </a:t>
            </a:r>
          </a:p>
          <a:p>
            <a:pPr eaLnBrk="0" hangingPunct="0"/>
            <a:r>
              <a:rPr lang="en-US" sz="900"/>
              <a:t>          No Children			    Deceased:</a:t>
            </a:r>
          </a:p>
          <a:p>
            <a:pPr eaLnBrk="0" hangingPunct="0"/>
            <a:r>
              <a:rPr lang="en-US" sz="900"/>
              <a:t>          Two cats:  Blue and Callie</a:t>
            </a:r>
          </a:p>
        </p:txBody>
      </p:sp>
    </p:spTree>
  </p:cSld>
  <p:clrMapOvr>
    <a:masterClrMapping/>
  </p:clrMapOvr>
  <p:transition advTm="4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3"/>
          <a:srcRect/>
          <a:stretch>
            <a:fillRect/>
          </a:stretch>
        </p:blipFill>
        <p:spPr bwMode="auto">
          <a:xfrm>
            <a:off x="685800" y="5943600"/>
            <a:ext cx="2667000" cy="2301875"/>
          </a:xfrm>
          <a:prstGeom prst="rect">
            <a:avLst/>
          </a:prstGeom>
          <a:noFill/>
          <a:ln w="9525">
            <a:noFill/>
            <a:miter lim="800000"/>
            <a:headEnd/>
            <a:tailEnd/>
          </a:ln>
        </p:spPr>
      </p:pic>
      <p:pic>
        <p:nvPicPr>
          <p:cNvPr id="16386" name="Picture 4"/>
          <p:cNvPicPr>
            <a:picLocks noChangeAspect="1" noChangeArrowheads="1"/>
          </p:cNvPicPr>
          <p:nvPr/>
        </p:nvPicPr>
        <p:blipFill>
          <a:blip r:embed="rId4"/>
          <a:srcRect/>
          <a:stretch>
            <a:fillRect/>
          </a:stretch>
        </p:blipFill>
        <p:spPr bwMode="auto">
          <a:xfrm>
            <a:off x="3657600" y="914400"/>
            <a:ext cx="2514600" cy="3409950"/>
          </a:xfrm>
          <a:prstGeom prst="rect">
            <a:avLst/>
          </a:prstGeom>
          <a:noFill/>
          <a:ln w="9525">
            <a:noFill/>
            <a:miter lim="800000"/>
            <a:headEnd/>
            <a:tailEnd/>
          </a:ln>
        </p:spPr>
      </p:pic>
      <p:sp>
        <p:nvSpPr>
          <p:cNvPr id="16387" name="Rectangle 1"/>
          <p:cNvSpPr>
            <a:spLocks noChangeArrowheads="1"/>
          </p:cNvSpPr>
          <p:nvPr/>
        </p:nvSpPr>
        <p:spPr bwMode="auto">
          <a:xfrm>
            <a:off x="609600" y="381000"/>
            <a:ext cx="5410200" cy="579438"/>
          </a:xfrm>
          <a:prstGeom prst="rect">
            <a:avLst/>
          </a:prstGeom>
          <a:noFill/>
          <a:ln w="9525">
            <a:noFill/>
            <a:miter lim="800000"/>
            <a:headEnd/>
            <a:tailEnd/>
          </a:ln>
        </p:spPr>
        <p:txBody>
          <a:bodyPr>
            <a:spAutoFit/>
          </a:bodyPr>
          <a:lstStyle/>
          <a:p>
            <a:pPr>
              <a:lnSpc>
                <a:spcPct val="150000"/>
              </a:lnSpc>
            </a:pPr>
            <a:r>
              <a:rPr lang="en-US" i="1"/>
              <a:t>Arthur &amp; Marianne Bishop Family </a:t>
            </a:r>
          </a:p>
          <a:p>
            <a:pPr algn="ctr"/>
            <a:r>
              <a:rPr lang="en-US" sz="1400" i="1"/>
              <a:t> Child #4 – Michael Alfred Bishop</a:t>
            </a:r>
          </a:p>
        </p:txBody>
      </p:sp>
      <p:pic>
        <p:nvPicPr>
          <p:cNvPr id="16388" name="Picture 5" descr="C:\Users\Kim\AppData\Local\Microsoft\Windows\Temporary Internet Files\Content.Word\Mike &amp; Meg wedding party.jpg"/>
          <p:cNvPicPr>
            <a:picLocks noChangeAspect="1" noChangeArrowheads="1"/>
          </p:cNvPicPr>
          <p:nvPr/>
        </p:nvPicPr>
        <p:blipFill>
          <a:blip r:embed="rId5"/>
          <a:srcRect/>
          <a:stretch>
            <a:fillRect/>
          </a:stretch>
        </p:blipFill>
        <p:spPr bwMode="auto">
          <a:xfrm>
            <a:off x="685800" y="3352800"/>
            <a:ext cx="2692400" cy="2705100"/>
          </a:xfrm>
          <a:prstGeom prst="rect">
            <a:avLst/>
          </a:prstGeom>
          <a:noFill/>
          <a:ln w="9525">
            <a:noFill/>
            <a:miter lim="800000"/>
            <a:headEnd/>
            <a:tailEnd/>
          </a:ln>
        </p:spPr>
      </p:pic>
      <p:pic>
        <p:nvPicPr>
          <p:cNvPr id="16389" name="Picture 7" descr="C:\Users\Kim\AppData\Local\Microsoft\Windows\Temporary Internet Files\Content.Word\Mike-Meg wedding &amp; Rose Silva.jpg"/>
          <p:cNvPicPr>
            <a:picLocks noChangeAspect="1" noChangeArrowheads="1"/>
          </p:cNvPicPr>
          <p:nvPr/>
        </p:nvPicPr>
        <p:blipFill>
          <a:blip r:embed="rId6"/>
          <a:srcRect/>
          <a:stretch>
            <a:fillRect/>
          </a:stretch>
        </p:blipFill>
        <p:spPr bwMode="auto">
          <a:xfrm>
            <a:off x="3619500" y="5715000"/>
            <a:ext cx="2552700" cy="2552700"/>
          </a:xfrm>
          <a:prstGeom prst="rect">
            <a:avLst/>
          </a:prstGeom>
          <a:noFill/>
          <a:ln w="9525">
            <a:noFill/>
            <a:miter lim="800000"/>
            <a:headEnd/>
            <a:tailEnd/>
          </a:ln>
        </p:spPr>
      </p:pic>
      <p:pic>
        <p:nvPicPr>
          <p:cNvPr id="16390" name="Picture 2"/>
          <p:cNvPicPr>
            <a:picLocks noChangeAspect="1" noChangeArrowheads="1"/>
          </p:cNvPicPr>
          <p:nvPr/>
        </p:nvPicPr>
        <p:blipFill>
          <a:blip r:embed="rId7"/>
          <a:srcRect/>
          <a:stretch>
            <a:fillRect/>
          </a:stretch>
        </p:blipFill>
        <p:spPr bwMode="auto">
          <a:xfrm>
            <a:off x="685800" y="914400"/>
            <a:ext cx="1828800" cy="2911475"/>
          </a:xfrm>
          <a:prstGeom prst="rect">
            <a:avLst/>
          </a:prstGeom>
          <a:noFill/>
          <a:ln w="9525">
            <a:noFill/>
            <a:miter lim="800000"/>
            <a:headEnd/>
            <a:tailEnd/>
          </a:ln>
        </p:spPr>
      </p:pic>
      <p:sp>
        <p:nvSpPr>
          <p:cNvPr id="16391" name="TextBox 7"/>
          <p:cNvSpPr txBox="1">
            <a:spLocks noChangeArrowheads="1"/>
          </p:cNvSpPr>
          <p:nvPr/>
        </p:nvSpPr>
        <p:spPr bwMode="auto">
          <a:xfrm>
            <a:off x="2514600" y="1600200"/>
            <a:ext cx="749300" cy="830263"/>
          </a:xfrm>
          <a:prstGeom prst="rect">
            <a:avLst/>
          </a:prstGeom>
          <a:noFill/>
          <a:ln w="9525">
            <a:noFill/>
            <a:miter lim="800000"/>
            <a:headEnd/>
            <a:tailEnd/>
          </a:ln>
        </p:spPr>
        <p:txBody>
          <a:bodyPr wrap="none">
            <a:spAutoFit/>
          </a:bodyPr>
          <a:lstStyle/>
          <a:p>
            <a:r>
              <a:rPr lang="en-US"/>
              <a:t>Left:</a:t>
            </a:r>
          </a:p>
          <a:p>
            <a:r>
              <a:rPr lang="en-US"/>
              <a:t>Michael</a:t>
            </a:r>
          </a:p>
          <a:p>
            <a:r>
              <a:rPr lang="en-US"/>
              <a:t>Sr. as a </a:t>
            </a:r>
          </a:p>
          <a:p>
            <a:r>
              <a:rPr lang="en-US"/>
              <a:t>baby.</a:t>
            </a:r>
          </a:p>
        </p:txBody>
      </p:sp>
      <p:sp>
        <p:nvSpPr>
          <p:cNvPr id="16392" name="TextBox 8"/>
          <p:cNvSpPr txBox="1">
            <a:spLocks noChangeArrowheads="1"/>
          </p:cNvSpPr>
          <p:nvPr/>
        </p:nvSpPr>
        <p:spPr bwMode="auto">
          <a:xfrm>
            <a:off x="3571875" y="4343400"/>
            <a:ext cx="2600325" cy="1187450"/>
          </a:xfrm>
          <a:prstGeom prst="rect">
            <a:avLst/>
          </a:prstGeom>
          <a:noFill/>
          <a:ln w="9525">
            <a:noFill/>
            <a:miter lim="800000"/>
            <a:headEnd/>
            <a:tailEnd/>
          </a:ln>
        </p:spPr>
        <p:txBody>
          <a:bodyPr>
            <a:spAutoFit/>
          </a:bodyPr>
          <a:lstStyle/>
          <a:p>
            <a:r>
              <a:rPr lang="en-US"/>
              <a:t>Michael &amp; Margaret (Silva) Bishop</a:t>
            </a:r>
          </a:p>
          <a:p>
            <a:r>
              <a:rPr lang="en-US"/>
              <a:t>on their wedding day July 7, 1962</a:t>
            </a:r>
          </a:p>
          <a:p>
            <a:endParaRPr lang="en-US"/>
          </a:p>
          <a:p>
            <a:r>
              <a:rPr lang="en-US"/>
              <a:t>Michael &amp; Margaret were married </a:t>
            </a:r>
          </a:p>
          <a:p>
            <a:r>
              <a:rPr lang="en-US"/>
              <a:t>at St. Mary’s Cathedral in </a:t>
            </a:r>
          </a:p>
          <a:p>
            <a:r>
              <a:rPr lang="en-US"/>
              <a:t>Saginaw, Michigan.</a:t>
            </a:r>
          </a:p>
        </p:txBody>
      </p:sp>
      <p:sp>
        <p:nvSpPr>
          <p:cNvPr id="16393" name="TextBox 9"/>
          <p:cNvSpPr txBox="1">
            <a:spLocks noChangeArrowheads="1"/>
          </p:cNvSpPr>
          <p:nvPr/>
        </p:nvSpPr>
        <p:spPr bwMode="auto">
          <a:xfrm>
            <a:off x="1981200" y="8442325"/>
            <a:ext cx="2352675" cy="244475"/>
          </a:xfrm>
          <a:prstGeom prst="rect">
            <a:avLst/>
          </a:prstGeom>
          <a:noFill/>
          <a:ln w="9525">
            <a:noFill/>
            <a:miter lim="800000"/>
            <a:headEnd/>
            <a:tailEnd/>
          </a:ln>
        </p:spPr>
        <p:txBody>
          <a:bodyPr wrap="none">
            <a:spAutoFit/>
          </a:bodyPr>
          <a:lstStyle/>
          <a:p>
            <a:r>
              <a:rPr lang="en-US" sz="1000"/>
              <a:t>Photos provided by Michael Bishop Sr.</a:t>
            </a:r>
          </a:p>
        </p:txBody>
      </p:sp>
      <p:sp>
        <p:nvSpPr>
          <p:cNvPr id="16394" name="TextBox 10"/>
          <p:cNvSpPr txBox="1">
            <a:spLocks noChangeArrowheads="1"/>
          </p:cNvSpPr>
          <p:nvPr/>
        </p:nvSpPr>
        <p:spPr bwMode="auto">
          <a:xfrm>
            <a:off x="609600" y="8229600"/>
            <a:ext cx="5499100" cy="244475"/>
          </a:xfrm>
          <a:prstGeom prst="rect">
            <a:avLst/>
          </a:prstGeom>
          <a:noFill/>
          <a:ln w="9525">
            <a:noFill/>
            <a:miter lim="800000"/>
            <a:headEnd/>
            <a:tailEnd/>
          </a:ln>
        </p:spPr>
        <p:txBody>
          <a:bodyPr wrap="none">
            <a:spAutoFit/>
          </a:bodyPr>
          <a:lstStyle/>
          <a:p>
            <a:r>
              <a:rPr lang="en-US" sz="1000"/>
              <a:t>Arthur, Michael, Margaret &amp; Marianne Bishop           Michael &amp; Margaret Bishop and Rose Silva</a:t>
            </a:r>
          </a:p>
        </p:txBody>
      </p:sp>
    </p:spTree>
  </p:cSld>
  <p:clrMapOvr>
    <a:masterClrMapping/>
  </p:clrMapOvr>
  <p:transition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C:\Users\Kim\AppData\Local\Microsoft\Windows\Temporary Internet Files\Content.Word\Bishop family - b&amp;w.jpg"/>
          <p:cNvPicPr>
            <a:picLocks noChangeAspect="1" noChangeArrowheads="1"/>
          </p:cNvPicPr>
          <p:nvPr/>
        </p:nvPicPr>
        <p:blipFill>
          <a:blip r:embed="rId3"/>
          <a:srcRect/>
          <a:stretch>
            <a:fillRect/>
          </a:stretch>
        </p:blipFill>
        <p:spPr bwMode="auto">
          <a:xfrm>
            <a:off x="4114800" y="2819400"/>
            <a:ext cx="2057400" cy="2514600"/>
          </a:xfrm>
          <a:prstGeom prst="rect">
            <a:avLst/>
          </a:prstGeom>
          <a:noFill/>
          <a:ln w="9525">
            <a:noFill/>
            <a:miter lim="800000"/>
            <a:headEnd/>
            <a:tailEnd/>
          </a:ln>
        </p:spPr>
      </p:pic>
      <p:pic>
        <p:nvPicPr>
          <p:cNvPr id="18434" name="Picture 2"/>
          <p:cNvPicPr>
            <a:picLocks noChangeAspect="1" noChangeArrowheads="1"/>
          </p:cNvPicPr>
          <p:nvPr/>
        </p:nvPicPr>
        <p:blipFill>
          <a:blip r:embed="rId4"/>
          <a:srcRect/>
          <a:stretch>
            <a:fillRect/>
          </a:stretch>
        </p:blipFill>
        <p:spPr bwMode="auto">
          <a:xfrm>
            <a:off x="685800" y="5867400"/>
            <a:ext cx="2255838" cy="2524125"/>
          </a:xfrm>
          <a:prstGeom prst="rect">
            <a:avLst/>
          </a:prstGeom>
          <a:noFill/>
          <a:ln w="9525">
            <a:noFill/>
            <a:miter lim="800000"/>
            <a:headEnd/>
            <a:tailEnd/>
          </a:ln>
        </p:spPr>
      </p:pic>
      <p:pic>
        <p:nvPicPr>
          <p:cNvPr id="18435" name="Picture 3"/>
          <p:cNvPicPr>
            <a:picLocks noChangeAspect="1" noChangeArrowheads="1"/>
          </p:cNvPicPr>
          <p:nvPr/>
        </p:nvPicPr>
        <p:blipFill>
          <a:blip r:embed="rId5"/>
          <a:srcRect/>
          <a:stretch>
            <a:fillRect/>
          </a:stretch>
        </p:blipFill>
        <p:spPr bwMode="auto">
          <a:xfrm>
            <a:off x="3733800" y="5867400"/>
            <a:ext cx="2466975" cy="2343150"/>
          </a:xfrm>
          <a:prstGeom prst="rect">
            <a:avLst/>
          </a:prstGeom>
          <a:noFill/>
          <a:ln w="9525">
            <a:noFill/>
            <a:miter lim="800000"/>
            <a:headEnd/>
            <a:tailEnd/>
          </a:ln>
        </p:spPr>
      </p:pic>
      <p:pic>
        <p:nvPicPr>
          <p:cNvPr id="18436" name="Picture 4"/>
          <p:cNvPicPr>
            <a:picLocks noChangeAspect="1" noChangeArrowheads="1"/>
          </p:cNvPicPr>
          <p:nvPr/>
        </p:nvPicPr>
        <p:blipFill>
          <a:blip r:embed="rId6"/>
          <a:srcRect/>
          <a:stretch>
            <a:fillRect/>
          </a:stretch>
        </p:blipFill>
        <p:spPr bwMode="auto">
          <a:xfrm>
            <a:off x="685800" y="3276600"/>
            <a:ext cx="2152650" cy="2676525"/>
          </a:xfrm>
          <a:prstGeom prst="rect">
            <a:avLst/>
          </a:prstGeom>
          <a:noFill/>
          <a:ln w="9525">
            <a:noFill/>
            <a:miter lim="800000"/>
            <a:headEnd/>
            <a:tailEnd/>
          </a:ln>
        </p:spPr>
      </p:pic>
      <p:pic>
        <p:nvPicPr>
          <p:cNvPr id="18437" name="Picture 5"/>
          <p:cNvPicPr>
            <a:picLocks noChangeAspect="1" noChangeArrowheads="1"/>
          </p:cNvPicPr>
          <p:nvPr/>
        </p:nvPicPr>
        <p:blipFill>
          <a:blip r:embed="rId7"/>
          <a:srcRect/>
          <a:stretch>
            <a:fillRect/>
          </a:stretch>
        </p:blipFill>
        <p:spPr bwMode="auto">
          <a:xfrm>
            <a:off x="3200400" y="609600"/>
            <a:ext cx="2894013" cy="2400300"/>
          </a:xfrm>
          <a:prstGeom prst="rect">
            <a:avLst/>
          </a:prstGeom>
          <a:noFill/>
          <a:ln w="9525">
            <a:noFill/>
            <a:miter lim="800000"/>
            <a:headEnd/>
            <a:tailEnd/>
          </a:ln>
        </p:spPr>
      </p:pic>
      <p:sp>
        <p:nvSpPr>
          <p:cNvPr id="18438" name="TextBox 5"/>
          <p:cNvSpPr txBox="1">
            <a:spLocks noChangeArrowheads="1"/>
          </p:cNvSpPr>
          <p:nvPr/>
        </p:nvSpPr>
        <p:spPr bwMode="auto">
          <a:xfrm>
            <a:off x="2895600" y="3352800"/>
            <a:ext cx="1309688" cy="1938338"/>
          </a:xfrm>
          <a:prstGeom prst="rect">
            <a:avLst/>
          </a:prstGeom>
          <a:noFill/>
          <a:ln w="9525">
            <a:noFill/>
            <a:miter lim="800000"/>
            <a:headEnd/>
            <a:tailEnd/>
          </a:ln>
        </p:spPr>
        <p:txBody>
          <a:bodyPr wrap="none">
            <a:spAutoFit/>
          </a:bodyPr>
          <a:lstStyle/>
          <a:p>
            <a:r>
              <a:rPr lang="en-US"/>
              <a:t>Michael &amp; </a:t>
            </a:r>
          </a:p>
          <a:p>
            <a:r>
              <a:rPr lang="en-US"/>
              <a:t>Margaret Bishop</a:t>
            </a:r>
          </a:p>
          <a:p>
            <a:endParaRPr lang="en-US"/>
          </a:p>
          <a:p>
            <a:r>
              <a:rPr lang="en-US"/>
              <a:t>Top two photos </a:t>
            </a:r>
          </a:p>
          <a:p>
            <a:r>
              <a:rPr lang="en-US"/>
              <a:t>provided by </a:t>
            </a:r>
          </a:p>
          <a:p>
            <a:r>
              <a:rPr lang="en-US"/>
              <a:t>Maureen Bishop</a:t>
            </a:r>
          </a:p>
          <a:p>
            <a:endParaRPr lang="en-US"/>
          </a:p>
          <a:p>
            <a:r>
              <a:rPr lang="en-US"/>
              <a:t>Left:  Margaret</a:t>
            </a:r>
          </a:p>
          <a:p>
            <a:r>
              <a:rPr lang="en-US"/>
              <a:t>and baby, </a:t>
            </a:r>
          </a:p>
          <a:p>
            <a:r>
              <a:rPr lang="en-US"/>
              <a:t>Michael Jr.</a:t>
            </a:r>
          </a:p>
        </p:txBody>
      </p:sp>
      <p:pic>
        <p:nvPicPr>
          <p:cNvPr id="18439" name="Picture 6"/>
          <p:cNvPicPr>
            <a:picLocks noChangeAspect="1" noChangeArrowheads="1"/>
          </p:cNvPicPr>
          <p:nvPr/>
        </p:nvPicPr>
        <p:blipFill>
          <a:blip r:embed="rId8"/>
          <a:srcRect/>
          <a:stretch>
            <a:fillRect/>
          </a:stretch>
        </p:blipFill>
        <p:spPr bwMode="auto">
          <a:xfrm>
            <a:off x="685800" y="609600"/>
            <a:ext cx="2781300" cy="2705100"/>
          </a:xfrm>
          <a:prstGeom prst="rect">
            <a:avLst/>
          </a:prstGeom>
          <a:noFill/>
          <a:ln w="9525">
            <a:noFill/>
            <a:miter lim="800000"/>
            <a:headEnd/>
            <a:tailEnd/>
          </a:ln>
        </p:spPr>
      </p:pic>
      <p:sp>
        <p:nvSpPr>
          <p:cNvPr id="18440" name="TextBox 8"/>
          <p:cNvSpPr txBox="1">
            <a:spLocks noChangeArrowheads="1"/>
          </p:cNvSpPr>
          <p:nvPr/>
        </p:nvSpPr>
        <p:spPr bwMode="auto">
          <a:xfrm>
            <a:off x="3124200" y="5410200"/>
            <a:ext cx="3040063" cy="457200"/>
          </a:xfrm>
          <a:prstGeom prst="rect">
            <a:avLst/>
          </a:prstGeom>
          <a:noFill/>
          <a:ln w="9525">
            <a:noFill/>
            <a:miter lim="800000"/>
            <a:headEnd/>
            <a:tailEnd/>
          </a:ln>
        </p:spPr>
        <p:txBody>
          <a:bodyPr wrap="none">
            <a:spAutoFit/>
          </a:bodyPr>
          <a:lstStyle/>
          <a:p>
            <a:r>
              <a:rPr lang="en-US"/>
              <a:t>Michael &amp; Margaret Bishop</a:t>
            </a:r>
          </a:p>
          <a:p>
            <a:r>
              <a:rPr lang="en-US"/>
              <a:t>Child # 1 &amp; 2 – Michael Jr. &amp; Laura Bishop</a:t>
            </a:r>
          </a:p>
        </p:txBody>
      </p:sp>
      <p:sp>
        <p:nvSpPr>
          <p:cNvPr id="18441" name="TextBox 10"/>
          <p:cNvSpPr txBox="1">
            <a:spLocks noChangeArrowheads="1"/>
          </p:cNvSpPr>
          <p:nvPr/>
        </p:nvSpPr>
        <p:spPr bwMode="auto">
          <a:xfrm>
            <a:off x="2895600" y="6096000"/>
            <a:ext cx="865188" cy="2292350"/>
          </a:xfrm>
          <a:prstGeom prst="rect">
            <a:avLst/>
          </a:prstGeom>
          <a:noFill/>
          <a:ln w="9525">
            <a:noFill/>
            <a:miter lim="800000"/>
            <a:headEnd/>
            <a:tailEnd/>
          </a:ln>
        </p:spPr>
        <p:txBody>
          <a:bodyPr wrap="none">
            <a:spAutoFit/>
          </a:bodyPr>
          <a:lstStyle/>
          <a:p>
            <a:r>
              <a:rPr lang="en-US" sz="1100"/>
              <a:t>Left:</a:t>
            </a:r>
          </a:p>
          <a:p>
            <a:r>
              <a:rPr lang="en-US" sz="1100"/>
              <a:t>Michael Jr.</a:t>
            </a:r>
          </a:p>
          <a:p>
            <a:r>
              <a:rPr lang="en-US" sz="1100"/>
              <a:t>age 1 at</a:t>
            </a:r>
          </a:p>
          <a:p>
            <a:r>
              <a:rPr lang="en-US" sz="1100"/>
              <a:t>Christmas.</a:t>
            </a:r>
          </a:p>
          <a:p>
            <a:endParaRPr lang="en-US" sz="1100"/>
          </a:p>
          <a:p>
            <a:endParaRPr lang="en-US" sz="1100"/>
          </a:p>
          <a:p>
            <a:r>
              <a:rPr lang="en-US" sz="1100"/>
              <a:t>Bottom </a:t>
            </a:r>
          </a:p>
          <a:p>
            <a:r>
              <a:rPr lang="en-US" sz="1100"/>
              <a:t>4 photos</a:t>
            </a:r>
          </a:p>
          <a:p>
            <a:r>
              <a:rPr lang="en-US" sz="1100"/>
              <a:t>provided</a:t>
            </a:r>
          </a:p>
          <a:p>
            <a:r>
              <a:rPr lang="en-US" sz="1100"/>
              <a:t>by </a:t>
            </a:r>
          </a:p>
          <a:p>
            <a:r>
              <a:rPr lang="en-US" sz="1100"/>
              <a:t>Michael</a:t>
            </a:r>
          </a:p>
          <a:p>
            <a:r>
              <a:rPr lang="en-US" sz="1100"/>
              <a:t>Bishop</a:t>
            </a:r>
          </a:p>
          <a:p>
            <a:r>
              <a:rPr lang="en-US" sz="1100"/>
              <a:t>Sr.</a:t>
            </a:r>
          </a:p>
        </p:txBody>
      </p:sp>
      <p:sp>
        <p:nvSpPr>
          <p:cNvPr id="18442" name="TextBox 11"/>
          <p:cNvSpPr txBox="1">
            <a:spLocks noChangeArrowheads="1"/>
          </p:cNvSpPr>
          <p:nvPr/>
        </p:nvSpPr>
        <p:spPr bwMode="auto">
          <a:xfrm>
            <a:off x="3810000" y="8229600"/>
            <a:ext cx="2384425" cy="276225"/>
          </a:xfrm>
          <a:prstGeom prst="rect">
            <a:avLst/>
          </a:prstGeom>
          <a:noFill/>
          <a:ln w="9525">
            <a:noFill/>
            <a:miter lim="800000"/>
            <a:headEnd/>
            <a:tailEnd/>
          </a:ln>
        </p:spPr>
        <p:txBody>
          <a:bodyPr wrap="none">
            <a:spAutoFit/>
          </a:bodyPr>
          <a:lstStyle/>
          <a:p>
            <a:r>
              <a:rPr lang="en-US"/>
              <a:t>Laura, age 2 and Michael, age 3</a:t>
            </a:r>
          </a:p>
        </p:txBody>
      </p:sp>
    </p:spTree>
  </p:cSld>
  <p:clrMapOvr>
    <a:masterClrMapping/>
  </p:clrMapOvr>
  <p:transition advTm="4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3"/>
          <a:srcRect/>
          <a:stretch>
            <a:fillRect/>
          </a:stretch>
        </p:blipFill>
        <p:spPr bwMode="auto">
          <a:xfrm>
            <a:off x="533400" y="457200"/>
            <a:ext cx="2324100" cy="3457575"/>
          </a:xfrm>
          <a:prstGeom prst="rect">
            <a:avLst/>
          </a:prstGeom>
          <a:noFill/>
          <a:ln w="9525">
            <a:noFill/>
            <a:miter lim="800000"/>
            <a:headEnd/>
            <a:tailEnd/>
          </a:ln>
        </p:spPr>
      </p:pic>
      <p:pic>
        <p:nvPicPr>
          <p:cNvPr id="20482" name="Picture 5"/>
          <p:cNvPicPr>
            <a:picLocks noChangeAspect="1" noChangeArrowheads="1"/>
          </p:cNvPicPr>
          <p:nvPr/>
        </p:nvPicPr>
        <p:blipFill>
          <a:blip r:embed="rId4"/>
          <a:srcRect/>
          <a:stretch>
            <a:fillRect/>
          </a:stretch>
        </p:blipFill>
        <p:spPr bwMode="auto">
          <a:xfrm>
            <a:off x="2867025" y="457200"/>
            <a:ext cx="1857375" cy="2171700"/>
          </a:xfrm>
          <a:prstGeom prst="rect">
            <a:avLst/>
          </a:prstGeom>
          <a:noFill/>
          <a:ln w="9525">
            <a:noFill/>
            <a:miter lim="800000"/>
            <a:headEnd/>
            <a:tailEnd/>
          </a:ln>
        </p:spPr>
      </p:pic>
      <p:pic>
        <p:nvPicPr>
          <p:cNvPr id="20483" name="Picture 6"/>
          <p:cNvPicPr>
            <a:picLocks noChangeAspect="1" noChangeArrowheads="1"/>
          </p:cNvPicPr>
          <p:nvPr/>
        </p:nvPicPr>
        <p:blipFill>
          <a:blip r:embed="rId5"/>
          <a:srcRect/>
          <a:stretch>
            <a:fillRect/>
          </a:stretch>
        </p:blipFill>
        <p:spPr bwMode="auto">
          <a:xfrm>
            <a:off x="3124200" y="2590800"/>
            <a:ext cx="2832100" cy="2743200"/>
          </a:xfrm>
          <a:prstGeom prst="rect">
            <a:avLst/>
          </a:prstGeom>
          <a:noFill/>
          <a:ln w="9525">
            <a:noFill/>
            <a:miter lim="800000"/>
            <a:headEnd/>
            <a:tailEnd/>
          </a:ln>
        </p:spPr>
      </p:pic>
      <p:pic>
        <p:nvPicPr>
          <p:cNvPr id="20484" name="Picture 7"/>
          <p:cNvPicPr>
            <a:picLocks noChangeAspect="1" noChangeArrowheads="1"/>
          </p:cNvPicPr>
          <p:nvPr/>
        </p:nvPicPr>
        <p:blipFill>
          <a:blip r:embed="rId6"/>
          <a:srcRect/>
          <a:stretch>
            <a:fillRect/>
          </a:stretch>
        </p:blipFill>
        <p:spPr bwMode="auto">
          <a:xfrm>
            <a:off x="533400" y="5334000"/>
            <a:ext cx="3505200" cy="2389188"/>
          </a:xfrm>
          <a:prstGeom prst="rect">
            <a:avLst/>
          </a:prstGeom>
          <a:noFill/>
          <a:ln w="9525">
            <a:noFill/>
            <a:miter lim="800000"/>
            <a:headEnd/>
            <a:tailEnd/>
          </a:ln>
        </p:spPr>
      </p:pic>
      <p:pic>
        <p:nvPicPr>
          <p:cNvPr id="20485" name="Picture 8" descr="C:\Users\Kim\Pictures\Michael &amp; Meg Bishop 19.jpg"/>
          <p:cNvPicPr>
            <a:picLocks noChangeAspect="1" noChangeArrowheads="1"/>
          </p:cNvPicPr>
          <p:nvPr/>
        </p:nvPicPr>
        <p:blipFill>
          <a:blip r:embed="rId7"/>
          <a:srcRect/>
          <a:stretch>
            <a:fillRect/>
          </a:stretch>
        </p:blipFill>
        <p:spPr bwMode="auto">
          <a:xfrm>
            <a:off x="4133850" y="5334000"/>
            <a:ext cx="2038350" cy="2000250"/>
          </a:xfrm>
          <a:prstGeom prst="rect">
            <a:avLst/>
          </a:prstGeom>
          <a:noFill/>
          <a:ln w="9525">
            <a:noFill/>
            <a:miter lim="800000"/>
            <a:headEnd/>
            <a:tailEnd/>
          </a:ln>
        </p:spPr>
      </p:pic>
      <p:sp>
        <p:nvSpPr>
          <p:cNvPr id="20486" name="TextBox 16"/>
          <p:cNvSpPr txBox="1">
            <a:spLocks noChangeArrowheads="1"/>
          </p:cNvSpPr>
          <p:nvPr/>
        </p:nvSpPr>
        <p:spPr bwMode="auto">
          <a:xfrm>
            <a:off x="457200" y="3962400"/>
            <a:ext cx="2360613" cy="1200150"/>
          </a:xfrm>
          <a:prstGeom prst="rect">
            <a:avLst/>
          </a:prstGeom>
          <a:noFill/>
          <a:ln w="9525">
            <a:noFill/>
            <a:miter lim="800000"/>
            <a:headEnd/>
            <a:tailEnd/>
          </a:ln>
        </p:spPr>
        <p:txBody>
          <a:bodyPr wrap="none">
            <a:spAutoFit/>
          </a:bodyPr>
          <a:lstStyle/>
          <a:p>
            <a:r>
              <a:rPr lang="en-US"/>
              <a:t>Above,   Michael Sr., </a:t>
            </a:r>
          </a:p>
          <a:p>
            <a:r>
              <a:rPr lang="en-US"/>
              <a:t>Margaret (Meg) and Michael Jr.</a:t>
            </a:r>
          </a:p>
          <a:p>
            <a:endParaRPr lang="en-US"/>
          </a:p>
          <a:p>
            <a:r>
              <a:rPr lang="en-US"/>
              <a:t>Right:  Margaret, Michael and</a:t>
            </a:r>
          </a:p>
          <a:p>
            <a:r>
              <a:rPr lang="en-US"/>
              <a:t>baby, Laura Bishop</a:t>
            </a:r>
          </a:p>
          <a:p>
            <a:endParaRPr lang="en-US"/>
          </a:p>
        </p:txBody>
      </p:sp>
      <p:sp>
        <p:nvSpPr>
          <p:cNvPr id="20487" name="TextBox 17"/>
          <p:cNvSpPr txBox="1">
            <a:spLocks noChangeArrowheads="1"/>
          </p:cNvSpPr>
          <p:nvPr/>
        </p:nvSpPr>
        <p:spPr bwMode="auto">
          <a:xfrm>
            <a:off x="4724400" y="1143000"/>
            <a:ext cx="1358900" cy="596900"/>
          </a:xfrm>
          <a:prstGeom prst="rect">
            <a:avLst/>
          </a:prstGeom>
          <a:noFill/>
          <a:ln w="9525">
            <a:noFill/>
            <a:miter lim="800000"/>
            <a:headEnd/>
            <a:tailEnd/>
          </a:ln>
        </p:spPr>
        <p:txBody>
          <a:bodyPr wrap="none">
            <a:spAutoFit/>
          </a:bodyPr>
          <a:lstStyle/>
          <a:p>
            <a:pPr>
              <a:lnSpc>
                <a:spcPct val="150000"/>
              </a:lnSpc>
            </a:pPr>
            <a:r>
              <a:rPr lang="en-US" sz="1100"/>
              <a:t>Left:  Margaret and</a:t>
            </a:r>
          </a:p>
          <a:p>
            <a:pPr>
              <a:lnSpc>
                <a:spcPct val="150000"/>
              </a:lnSpc>
            </a:pPr>
            <a:r>
              <a:rPr lang="en-US" sz="1100"/>
              <a:t>Michael Bishop Jr.</a:t>
            </a:r>
          </a:p>
        </p:txBody>
      </p:sp>
      <p:sp>
        <p:nvSpPr>
          <p:cNvPr id="20488" name="TextBox 19"/>
          <p:cNvSpPr txBox="1">
            <a:spLocks noChangeArrowheads="1"/>
          </p:cNvSpPr>
          <p:nvPr/>
        </p:nvSpPr>
        <p:spPr bwMode="auto">
          <a:xfrm>
            <a:off x="460375" y="7696200"/>
            <a:ext cx="3197225" cy="596900"/>
          </a:xfrm>
          <a:prstGeom prst="rect">
            <a:avLst/>
          </a:prstGeom>
          <a:noFill/>
          <a:ln w="9525">
            <a:noFill/>
            <a:miter lim="800000"/>
            <a:headEnd/>
            <a:tailEnd/>
          </a:ln>
        </p:spPr>
        <p:txBody>
          <a:bodyPr wrap="none">
            <a:spAutoFit/>
          </a:bodyPr>
          <a:lstStyle/>
          <a:p>
            <a:r>
              <a:rPr lang="en-US" sz="1100"/>
              <a:t>L-R:  Teresa (Bishop) Casey, Marianne Bishop</a:t>
            </a:r>
          </a:p>
          <a:p>
            <a:r>
              <a:rPr lang="en-US" sz="1100"/>
              <a:t>holding Michael Bishop Jr., Frank &amp; Tony Bishop</a:t>
            </a:r>
          </a:p>
          <a:p>
            <a:r>
              <a:rPr lang="en-US" sz="1100"/>
              <a:t>in back and Margaret &amp; Michael Bishop Sr.</a:t>
            </a:r>
          </a:p>
        </p:txBody>
      </p:sp>
      <p:sp>
        <p:nvSpPr>
          <p:cNvPr id="20489" name="TextBox 20"/>
          <p:cNvSpPr txBox="1">
            <a:spLocks noChangeArrowheads="1"/>
          </p:cNvSpPr>
          <p:nvPr/>
        </p:nvSpPr>
        <p:spPr bwMode="auto">
          <a:xfrm>
            <a:off x="4038600" y="7315200"/>
            <a:ext cx="2484438" cy="1101725"/>
          </a:xfrm>
          <a:prstGeom prst="rect">
            <a:avLst/>
          </a:prstGeom>
          <a:noFill/>
          <a:ln w="9525">
            <a:noFill/>
            <a:miter lim="800000"/>
            <a:headEnd/>
            <a:tailEnd/>
          </a:ln>
        </p:spPr>
        <p:txBody>
          <a:bodyPr wrap="none">
            <a:spAutoFit/>
          </a:bodyPr>
          <a:lstStyle/>
          <a:p>
            <a:r>
              <a:rPr lang="en-US" sz="1100"/>
              <a:t>Michael Bishop Sr. graduation</a:t>
            </a:r>
          </a:p>
          <a:p>
            <a:r>
              <a:rPr lang="en-US" sz="1100"/>
              <a:t>day from Michigan State University </a:t>
            </a:r>
          </a:p>
          <a:p>
            <a:r>
              <a:rPr lang="en-US" sz="1100"/>
              <a:t>with Laura, Michael Jr. and Margaret.</a:t>
            </a:r>
          </a:p>
          <a:p>
            <a:endParaRPr lang="en-US" sz="1100"/>
          </a:p>
          <a:p>
            <a:r>
              <a:rPr lang="en-US" sz="1100"/>
              <a:t>Photos provided by Michael </a:t>
            </a:r>
            <a:br>
              <a:rPr lang="en-US" sz="1100"/>
            </a:br>
            <a:r>
              <a:rPr lang="en-US" sz="1100"/>
              <a:t>Bishop Sr.</a:t>
            </a:r>
          </a:p>
        </p:txBody>
      </p:sp>
    </p:spTree>
  </p:cSld>
  <p:clrMapOvr>
    <a:masterClrMapping/>
  </p:clrMapOvr>
  <p:transition advTm="4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srcRect/>
          <a:stretch>
            <a:fillRect/>
          </a:stretch>
        </p:blipFill>
        <p:spPr bwMode="auto">
          <a:xfrm>
            <a:off x="3581400" y="533400"/>
            <a:ext cx="2828925" cy="3073400"/>
          </a:xfrm>
          <a:prstGeom prst="rect">
            <a:avLst/>
          </a:prstGeom>
          <a:noFill/>
          <a:ln w="9525">
            <a:noFill/>
            <a:miter lim="800000"/>
            <a:headEnd/>
            <a:tailEnd/>
          </a:ln>
        </p:spPr>
      </p:pic>
      <p:pic>
        <p:nvPicPr>
          <p:cNvPr id="22530" name="Picture 2"/>
          <p:cNvPicPr>
            <a:picLocks noChangeAspect="1" noChangeArrowheads="1"/>
          </p:cNvPicPr>
          <p:nvPr/>
        </p:nvPicPr>
        <p:blipFill>
          <a:blip r:embed="rId4"/>
          <a:srcRect/>
          <a:stretch>
            <a:fillRect/>
          </a:stretch>
        </p:blipFill>
        <p:spPr bwMode="auto">
          <a:xfrm>
            <a:off x="3895725" y="5137150"/>
            <a:ext cx="2505075" cy="3549650"/>
          </a:xfrm>
          <a:prstGeom prst="rect">
            <a:avLst/>
          </a:prstGeom>
          <a:noFill/>
          <a:ln w="9525">
            <a:noFill/>
            <a:miter lim="800000"/>
            <a:headEnd/>
            <a:tailEnd/>
          </a:ln>
        </p:spPr>
      </p:pic>
      <p:pic>
        <p:nvPicPr>
          <p:cNvPr id="22531" name="Picture 2" descr="C:\Users\Kim\AppData\Local\Microsoft\Windows\Temporary Internet Files\Content.Word\Bishop house -3512 Sandhurst.jpg"/>
          <p:cNvPicPr>
            <a:picLocks noChangeAspect="1" noChangeArrowheads="1"/>
          </p:cNvPicPr>
          <p:nvPr/>
        </p:nvPicPr>
        <p:blipFill>
          <a:blip r:embed="rId5"/>
          <a:srcRect/>
          <a:stretch>
            <a:fillRect/>
          </a:stretch>
        </p:blipFill>
        <p:spPr bwMode="auto">
          <a:xfrm>
            <a:off x="457200" y="3733800"/>
            <a:ext cx="3429000" cy="2489200"/>
          </a:xfrm>
          <a:prstGeom prst="rect">
            <a:avLst/>
          </a:prstGeom>
          <a:noFill/>
          <a:ln w="9525">
            <a:noFill/>
            <a:miter lim="800000"/>
            <a:headEnd/>
            <a:tailEnd/>
          </a:ln>
        </p:spPr>
      </p:pic>
      <p:pic>
        <p:nvPicPr>
          <p:cNvPr id="22532" name="Picture 2"/>
          <p:cNvPicPr>
            <a:picLocks noChangeAspect="1" noChangeArrowheads="1"/>
          </p:cNvPicPr>
          <p:nvPr/>
        </p:nvPicPr>
        <p:blipFill>
          <a:blip r:embed="rId6"/>
          <a:srcRect/>
          <a:stretch>
            <a:fillRect/>
          </a:stretch>
        </p:blipFill>
        <p:spPr bwMode="auto">
          <a:xfrm>
            <a:off x="533400" y="533400"/>
            <a:ext cx="2667000" cy="2495550"/>
          </a:xfrm>
          <a:prstGeom prst="rect">
            <a:avLst/>
          </a:prstGeom>
          <a:noFill/>
          <a:ln w="9525">
            <a:noFill/>
            <a:miter lim="800000"/>
            <a:headEnd/>
            <a:tailEnd/>
          </a:ln>
        </p:spPr>
      </p:pic>
      <p:sp>
        <p:nvSpPr>
          <p:cNvPr id="22533" name="TextBox 5"/>
          <p:cNvSpPr txBox="1">
            <a:spLocks noChangeArrowheads="1"/>
          </p:cNvSpPr>
          <p:nvPr/>
        </p:nvSpPr>
        <p:spPr bwMode="auto">
          <a:xfrm>
            <a:off x="533400" y="3048000"/>
            <a:ext cx="2717800" cy="639763"/>
          </a:xfrm>
          <a:prstGeom prst="rect">
            <a:avLst/>
          </a:prstGeom>
          <a:noFill/>
          <a:ln w="9525">
            <a:noFill/>
            <a:miter lim="800000"/>
            <a:headEnd/>
            <a:tailEnd/>
          </a:ln>
        </p:spPr>
        <p:txBody>
          <a:bodyPr>
            <a:spAutoFit/>
          </a:bodyPr>
          <a:lstStyle/>
          <a:p>
            <a:r>
              <a:rPr lang="en-US"/>
              <a:t>Above: Michael Jr. and Michael Sr. Parrish Painters Softball team players - 1985 (Michael Sr.- coach)</a:t>
            </a:r>
          </a:p>
        </p:txBody>
      </p:sp>
      <p:sp>
        <p:nvSpPr>
          <p:cNvPr id="22534" name="TextBox 6"/>
          <p:cNvSpPr txBox="1">
            <a:spLocks noChangeArrowheads="1"/>
          </p:cNvSpPr>
          <p:nvPr/>
        </p:nvSpPr>
        <p:spPr bwMode="auto">
          <a:xfrm>
            <a:off x="4114800" y="3657600"/>
            <a:ext cx="2254250" cy="1249363"/>
          </a:xfrm>
          <a:prstGeom prst="rect">
            <a:avLst/>
          </a:prstGeom>
          <a:noFill/>
          <a:ln w="9525">
            <a:noFill/>
            <a:miter lim="800000"/>
            <a:headEnd/>
            <a:tailEnd/>
          </a:ln>
        </p:spPr>
        <p:txBody>
          <a:bodyPr wrap="none">
            <a:spAutoFit/>
          </a:bodyPr>
          <a:lstStyle/>
          <a:p>
            <a:r>
              <a:rPr lang="en-US"/>
              <a:t>Above: seated L-R:  Laura and</a:t>
            </a:r>
          </a:p>
          <a:p>
            <a:r>
              <a:rPr lang="en-US"/>
              <a:t>Michael Bishop Jr.</a:t>
            </a:r>
          </a:p>
          <a:p>
            <a:endParaRPr lang="en-US" sz="800"/>
          </a:p>
          <a:p>
            <a:r>
              <a:rPr lang="en-US"/>
              <a:t>Standing:  Margaret (Meg) and</a:t>
            </a:r>
          </a:p>
          <a:p>
            <a:r>
              <a:rPr lang="en-US"/>
              <a:t>Michael Bishop Sr.</a:t>
            </a:r>
          </a:p>
          <a:p>
            <a:endParaRPr lang="en-US" sz="800"/>
          </a:p>
          <a:p>
            <a:r>
              <a:rPr lang="en-US"/>
              <a:t>Family picture taken in 1981</a:t>
            </a:r>
          </a:p>
        </p:txBody>
      </p:sp>
      <p:sp>
        <p:nvSpPr>
          <p:cNvPr id="22535" name="TextBox 7"/>
          <p:cNvSpPr txBox="1">
            <a:spLocks noChangeArrowheads="1"/>
          </p:cNvSpPr>
          <p:nvPr/>
        </p:nvSpPr>
        <p:spPr bwMode="auto">
          <a:xfrm>
            <a:off x="457200" y="6248400"/>
            <a:ext cx="3419475" cy="2282825"/>
          </a:xfrm>
          <a:prstGeom prst="rect">
            <a:avLst/>
          </a:prstGeom>
          <a:noFill/>
          <a:ln w="9525">
            <a:noFill/>
            <a:miter lim="800000"/>
            <a:headEnd/>
            <a:tailEnd/>
          </a:ln>
        </p:spPr>
        <p:txBody>
          <a:bodyPr wrap="none">
            <a:spAutoFit/>
          </a:bodyPr>
          <a:lstStyle/>
          <a:p>
            <a:r>
              <a:rPr lang="en-US"/>
              <a:t>Above:  Michael &amp; Margaret Bishop’s home</a:t>
            </a:r>
          </a:p>
          <a:p>
            <a:r>
              <a:rPr lang="en-US"/>
              <a:t>located at 3512 Sandhurst Drive in Lansing, </a:t>
            </a:r>
          </a:p>
          <a:p>
            <a:r>
              <a:rPr lang="en-US"/>
              <a:t>Michigan.</a:t>
            </a:r>
          </a:p>
          <a:p>
            <a:endParaRPr lang="en-US"/>
          </a:p>
          <a:p>
            <a:r>
              <a:rPr lang="en-US"/>
              <a:t>Right:  Seated L-R:  Michael &amp; Margaret Bishop</a:t>
            </a:r>
          </a:p>
          <a:p>
            <a:r>
              <a:rPr lang="en-US"/>
              <a:t>Standing L-R:  Laura and Michael Bishop Jr.</a:t>
            </a:r>
          </a:p>
          <a:p>
            <a:endParaRPr lang="en-US"/>
          </a:p>
          <a:p>
            <a:r>
              <a:rPr lang="en-US"/>
              <a:t>The photo was taken at the “Stand Up For </a:t>
            </a:r>
          </a:p>
          <a:p>
            <a:r>
              <a:rPr lang="en-US"/>
              <a:t>America” Performance with Mount Hope Church</a:t>
            </a:r>
          </a:p>
          <a:p>
            <a:r>
              <a:rPr lang="en-US"/>
              <a:t>-Lansing, MI in 1987</a:t>
            </a:r>
            <a:r>
              <a:rPr lang="en-US">
                <a:solidFill>
                  <a:srgbClr val="FF0000"/>
                </a:solidFill>
              </a:rPr>
              <a:t> </a:t>
            </a:r>
          </a:p>
          <a:p>
            <a:endParaRPr lang="en-US">
              <a:solidFill>
                <a:srgbClr val="FF0000"/>
              </a:solidFill>
            </a:endParaRPr>
          </a:p>
          <a:p>
            <a:r>
              <a:rPr lang="en-US"/>
              <a:t>Photos provided by Michael Bishop Sr.</a:t>
            </a:r>
          </a:p>
        </p:txBody>
      </p:sp>
    </p:spTree>
  </p:cSld>
  <p:clrMapOvr>
    <a:masterClrMapping/>
  </p:clrMapOvr>
  <p:transition advTm="4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srcRect/>
          <a:stretch>
            <a:fillRect/>
          </a:stretch>
        </p:blipFill>
        <p:spPr bwMode="auto">
          <a:xfrm>
            <a:off x="685800" y="1143000"/>
            <a:ext cx="3255963" cy="4510088"/>
          </a:xfrm>
          <a:prstGeom prst="rect">
            <a:avLst/>
          </a:prstGeom>
          <a:noFill/>
          <a:ln w="9525">
            <a:noFill/>
            <a:miter lim="800000"/>
            <a:headEnd/>
            <a:tailEnd/>
          </a:ln>
        </p:spPr>
      </p:pic>
      <p:pic>
        <p:nvPicPr>
          <p:cNvPr id="24578" name="Picture 3"/>
          <p:cNvPicPr>
            <a:picLocks noChangeAspect="1" noChangeArrowheads="1"/>
          </p:cNvPicPr>
          <p:nvPr/>
        </p:nvPicPr>
        <p:blipFill>
          <a:blip r:embed="rId4"/>
          <a:srcRect/>
          <a:stretch>
            <a:fillRect/>
          </a:stretch>
        </p:blipFill>
        <p:spPr bwMode="auto">
          <a:xfrm>
            <a:off x="3624263" y="1143000"/>
            <a:ext cx="2547937" cy="3062288"/>
          </a:xfrm>
          <a:prstGeom prst="rect">
            <a:avLst/>
          </a:prstGeom>
          <a:noFill/>
          <a:ln w="9525">
            <a:noFill/>
            <a:miter lim="800000"/>
            <a:headEnd/>
            <a:tailEnd/>
          </a:ln>
        </p:spPr>
      </p:pic>
      <p:pic>
        <p:nvPicPr>
          <p:cNvPr id="24579" name="Picture 4"/>
          <p:cNvPicPr>
            <a:picLocks noChangeAspect="1" noChangeArrowheads="1"/>
          </p:cNvPicPr>
          <p:nvPr/>
        </p:nvPicPr>
        <p:blipFill>
          <a:blip r:embed="rId5"/>
          <a:srcRect/>
          <a:stretch>
            <a:fillRect/>
          </a:stretch>
        </p:blipFill>
        <p:spPr bwMode="auto">
          <a:xfrm>
            <a:off x="685800" y="5638800"/>
            <a:ext cx="4143375" cy="2590800"/>
          </a:xfrm>
          <a:prstGeom prst="rect">
            <a:avLst/>
          </a:prstGeom>
          <a:noFill/>
          <a:ln w="9525">
            <a:noFill/>
            <a:miter lim="800000"/>
            <a:headEnd/>
            <a:tailEnd/>
          </a:ln>
        </p:spPr>
      </p:pic>
      <p:pic>
        <p:nvPicPr>
          <p:cNvPr id="24580" name="Picture 5"/>
          <p:cNvPicPr>
            <a:picLocks noChangeAspect="1" noChangeArrowheads="1"/>
          </p:cNvPicPr>
          <p:nvPr/>
        </p:nvPicPr>
        <p:blipFill>
          <a:blip r:embed="rId6"/>
          <a:srcRect/>
          <a:stretch>
            <a:fillRect/>
          </a:stretch>
        </p:blipFill>
        <p:spPr bwMode="auto">
          <a:xfrm>
            <a:off x="4343400" y="4191000"/>
            <a:ext cx="1828800" cy="2495550"/>
          </a:xfrm>
          <a:prstGeom prst="rect">
            <a:avLst/>
          </a:prstGeom>
          <a:noFill/>
          <a:ln w="9525">
            <a:noFill/>
            <a:miter lim="800000"/>
            <a:headEnd/>
            <a:tailEnd/>
          </a:ln>
        </p:spPr>
      </p:pic>
      <p:sp>
        <p:nvSpPr>
          <p:cNvPr id="24581" name="TextBox 6"/>
          <p:cNvSpPr txBox="1">
            <a:spLocks noChangeArrowheads="1"/>
          </p:cNvSpPr>
          <p:nvPr/>
        </p:nvSpPr>
        <p:spPr bwMode="auto">
          <a:xfrm>
            <a:off x="609600" y="304800"/>
            <a:ext cx="5403850" cy="822325"/>
          </a:xfrm>
          <a:prstGeom prst="rect">
            <a:avLst/>
          </a:prstGeom>
          <a:noFill/>
          <a:ln w="9525">
            <a:noFill/>
            <a:miter lim="800000"/>
            <a:headEnd/>
            <a:tailEnd/>
          </a:ln>
        </p:spPr>
        <p:txBody>
          <a:bodyPr wrap="none">
            <a:spAutoFit/>
          </a:bodyPr>
          <a:lstStyle/>
          <a:p>
            <a:r>
              <a:rPr lang="en-US"/>
              <a:t>     Margaret (Meg) Bishop shared photos of her parents Pete &amp; Rose Silva, </a:t>
            </a:r>
          </a:p>
          <a:p>
            <a:r>
              <a:rPr lang="en-US"/>
              <a:t>Grandpa and Grandma Silva and siblings.  These pictures have been added </a:t>
            </a:r>
          </a:p>
          <a:p>
            <a:r>
              <a:rPr lang="en-US"/>
              <a:t>them to the book for the benefit of her children and grandchildren and all who </a:t>
            </a:r>
          </a:p>
          <a:p>
            <a:r>
              <a:rPr lang="en-US"/>
              <a:t>wish to know her side of the family.</a:t>
            </a:r>
          </a:p>
        </p:txBody>
      </p:sp>
      <p:sp>
        <p:nvSpPr>
          <p:cNvPr id="24582" name="TextBox 6"/>
          <p:cNvSpPr txBox="1">
            <a:spLocks noChangeArrowheads="1"/>
          </p:cNvSpPr>
          <p:nvPr/>
        </p:nvSpPr>
        <p:spPr bwMode="auto">
          <a:xfrm>
            <a:off x="588963" y="8275638"/>
            <a:ext cx="4376737" cy="639762"/>
          </a:xfrm>
          <a:prstGeom prst="rect">
            <a:avLst/>
          </a:prstGeom>
          <a:noFill/>
          <a:ln w="9525">
            <a:noFill/>
            <a:miter lim="800000"/>
            <a:headEnd/>
            <a:tailEnd/>
          </a:ln>
        </p:spPr>
        <p:txBody>
          <a:bodyPr wrap="none">
            <a:spAutoFit/>
          </a:bodyPr>
          <a:lstStyle/>
          <a:p>
            <a:r>
              <a:rPr lang="en-US"/>
              <a:t>L-R: Uncle Frank Silva, Aunt Juanita Silva, Uncle Joe Estrada,</a:t>
            </a:r>
          </a:p>
          <a:p>
            <a:r>
              <a:rPr lang="en-US"/>
              <a:t>        Aunt Mary Estrada, Pedro “Peter” Silva (father)         </a:t>
            </a:r>
          </a:p>
          <a:p>
            <a:r>
              <a:rPr lang="en-US"/>
              <a:t>Front (kneeling): Uncle Tony Silva</a:t>
            </a:r>
          </a:p>
        </p:txBody>
      </p:sp>
      <p:sp>
        <p:nvSpPr>
          <p:cNvPr id="24583" name="TextBox 7"/>
          <p:cNvSpPr txBox="1">
            <a:spLocks noChangeArrowheads="1"/>
          </p:cNvSpPr>
          <p:nvPr/>
        </p:nvSpPr>
        <p:spPr bwMode="auto">
          <a:xfrm>
            <a:off x="4800600" y="7620000"/>
            <a:ext cx="1497013" cy="461963"/>
          </a:xfrm>
          <a:prstGeom prst="rect">
            <a:avLst/>
          </a:prstGeom>
          <a:noFill/>
          <a:ln w="9525">
            <a:noFill/>
            <a:miter lim="800000"/>
            <a:headEnd/>
            <a:tailEnd/>
          </a:ln>
        </p:spPr>
        <p:txBody>
          <a:bodyPr wrap="none">
            <a:spAutoFit/>
          </a:bodyPr>
          <a:lstStyle/>
          <a:p>
            <a:r>
              <a:rPr lang="en-US"/>
              <a:t>Photos provided by</a:t>
            </a:r>
          </a:p>
          <a:p>
            <a:r>
              <a:rPr lang="en-US"/>
              <a:t>Michael Bishop Sr.</a:t>
            </a:r>
          </a:p>
        </p:txBody>
      </p:sp>
      <p:sp>
        <p:nvSpPr>
          <p:cNvPr id="24584" name="TextBox 8"/>
          <p:cNvSpPr txBox="1">
            <a:spLocks noChangeArrowheads="1"/>
          </p:cNvSpPr>
          <p:nvPr/>
        </p:nvSpPr>
        <p:spPr bwMode="auto">
          <a:xfrm>
            <a:off x="4800600" y="6705600"/>
            <a:ext cx="1333500" cy="639763"/>
          </a:xfrm>
          <a:prstGeom prst="rect">
            <a:avLst/>
          </a:prstGeom>
          <a:noFill/>
          <a:ln w="9525">
            <a:noFill/>
            <a:miter lim="800000"/>
            <a:headEnd/>
            <a:tailEnd/>
          </a:ln>
        </p:spPr>
        <p:txBody>
          <a:bodyPr>
            <a:spAutoFit/>
          </a:bodyPr>
          <a:lstStyle/>
          <a:p>
            <a:r>
              <a:rPr lang="en-US"/>
              <a:t>Above: Grandpa </a:t>
            </a:r>
          </a:p>
          <a:p>
            <a:r>
              <a:rPr lang="en-US"/>
              <a:t>Luis &amp; Grandma </a:t>
            </a:r>
          </a:p>
          <a:p>
            <a:r>
              <a:rPr lang="en-US"/>
              <a:t>Brunita Silva</a:t>
            </a:r>
          </a:p>
        </p:txBody>
      </p:sp>
      <p:sp>
        <p:nvSpPr>
          <p:cNvPr id="24585" name="TextBox 9"/>
          <p:cNvSpPr txBox="1">
            <a:spLocks noChangeArrowheads="1"/>
          </p:cNvSpPr>
          <p:nvPr/>
        </p:nvSpPr>
        <p:spPr bwMode="auto">
          <a:xfrm>
            <a:off x="3181350" y="1447800"/>
            <a:ext cx="344488" cy="3113088"/>
          </a:xfrm>
          <a:prstGeom prst="rect">
            <a:avLst/>
          </a:prstGeom>
          <a:noFill/>
          <a:ln w="9525">
            <a:noFill/>
            <a:miter lim="800000"/>
            <a:headEnd/>
            <a:tailEnd/>
          </a:ln>
        </p:spPr>
        <p:txBody>
          <a:bodyPr wrap="none">
            <a:spAutoFit/>
          </a:bodyPr>
          <a:lstStyle/>
          <a:p>
            <a:pPr algn="ctr"/>
            <a:r>
              <a:rPr lang="en-US" sz="1800" b="1">
                <a:latin typeface="Calibri" pitchFamily="34" charset="0"/>
              </a:rPr>
              <a:t>P</a:t>
            </a:r>
          </a:p>
          <a:p>
            <a:pPr algn="ctr"/>
            <a:r>
              <a:rPr lang="en-US" sz="1800" b="1">
                <a:latin typeface="Calibri" pitchFamily="34" charset="0"/>
              </a:rPr>
              <a:t>E</a:t>
            </a:r>
          </a:p>
          <a:p>
            <a:pPr algn="ctr"/>
            <a:r>
              <a:rPr lang="en-US" sz="1800" b="1">
                <a:latin typeface="Calibri" pitchFamily="34" charset="0"/>
              </a:rPr>
              <a:t>T</a:t>
            </a:r>
            <a:br>
              <a:rPr lang="en-US" sz="1800" b="1">
                <a:latin typeface="Calibri" pitchFamily="34" charset="0"/>
              </a:rPr>
            </a:br>
            <a:r>
              <a:rPr lang="en-US" sz="1800" b="1">
                <a:latin typeface="Calibri" pitchFamily="34" charset="0"/>
              </a:rPr>
              <a:t>E</a:t>
            </a:r>
          </a:p>
          <a:p>
            <a:pPr algn="ctr"/>
            <a:endParaRPr lang="en-US" sz="1800" b="1">
              <a:latin typeface="Calibri" pitchFamily="34" charset="0"/>
            </a:endParaRPr>
          </a:p>
          <a:p>
            <a:pPr algn="ctr"/>
            <a:r>
              <a:rPr lang="en-US" sz="1800" b="1">
                <a:latin typeface="Calibri" pitchFamily="34" charset="0"/>
              </a:rPr>
              <a:t>&amp;</a:t>
            </a:r>
          </a:p>
          <a:p>
            <a:pPr algn="ctr"/>
            <a:endParaRPr lang="en-US" sz="1800" b="1">
              <a:latin typeface="Calibri" pitchFamily="34" charset="0"/>
            </a:endParaRPr>
          </a:p>
          <a:p>
            <a:pPr algn="ctr"/>
            <a:r>
              <a:rPr lang="en-US" sz="1800" b="1">
                <a:latin typeface="Calibri" pitchFamily="34" charset="0"/>
              </a:rPr>
              <a:t>R</a:t>
            </a:r>
            <a:br>
              <a:rPr lang="en-US" sz="1800" b="1">
                <a:latin typeface="Calibri" pitchFamily="34" charset="0"/>
              </a:rPr>
            </a:br>
            <a:r>
              <a:rPr lang="en-US" sz="1800" b="1">
                <a:latin typeface="Calibri" pitchFamily="34" charset="0"/>
              </a:rPr>
              <a:t>O</a:t>
            </a:r>
            <a:br>
              <a:rPr lang="en-US" sz="1800" b="1">
                <a:latin typeface="Calibri" pitchFamily="34" charset="0"/>
              </a:rPr>
            </a:br>
            <a:r>
              <a:rPr lang="en-US" sz="1800" b="1">
                <a:latin typeface="Calibri" pitchFamily="34" charset="0"/>
              </a:rPr>
              <a:t>S</a:t>
            </a:r>
            <a:br>
              <a:rPr lang="en-US" sz="1800" b="1">
                <a:latin typeface="Calibri" pitchFamily="34" charset="0"/>
              </a:rPr>
            </a:br>
            <a:r>
              <a:rPr lang="en-US" sz="1800" b="1">
                <a:latin typeface="Calibri" pitchFamily="34" charset="0"/>
              </a:rPr>
              <a:t>E</a:t>
            </a:r>
          </a:p>
        </p:txBody>
      </p:sp>
    </p:spTree>
  </p:cSld>
  <p:clrMapOvr>
    <a:masterClrMapping/>
  </p:clrMapOvr>
  <p:transition advTm="4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C:\Users\Kim\AppData\Local\Microsoft\Windows\Temporary Internet Files\Content.Word\Mike &amp; Celeste - dating.jpg"/>
          <p:cNvPicPr>
            <a:picLocks noChangeAspect="1" noChangeArrowheads="1"/>
          </p:cNvPicPr>
          <p:nvPr/>
        </p:nvPicPr>
        <p:blipFill>
          <a:blip r:embed="rId3"/>
          <a:srcRect/>
          <a:stretch>
            <a:fillRect/>
          </a:stretch>
        </p:blipFill>
        <p:spPr bwMode="auto">
          <a:xfrm>
            <a:off x="609600" y="1371600"/>
            <a:ext cx="2895600" cy="2286000"/>
          </a:xfrm>
          <a:prstGeom prst="rect">
            <a:avLst/>
          </a:prstGeom>
          <a:noFill/>
          <a:ln w="9525">
            <a:noFill/>
            <a:miter lim="800000"/>
            <a:headEnd/>
            <a:tailEnd/>
          </a:ln>
        </p:spPr>
      </p:pic>
      <p:pic>
        <p:nvPicPr>
          <p:cNvPr id="26626" name="Picture 2"/>
          <p:cNvPicPr>
            <a:picLocks noChangeAspect="1" noChangeArrowheads="1"/>
          </p:cNvPicPr>
          <p:nvPr/>
        </p:nvPicPr>
        <p:blipFill>
          <a:blip r:embed="rId4"/>
          <a:srcRect/>
          <a:stretch>
            <a:fillRect/>
          </a:stretch>
        </p:blipFill>
        <p:spPr bwMode="auto">
          <a:xfrm>
            <a:off x="3505200" y="1524000"/>
            <a:ext cx="2463800" cy="1981200"/>
          </a:xfrm>
          <a:prstGeom prst="rect">
            <a:avLst/>
          </a:prstGeom>
          <a:noFill/>
          <a:ln w="9525">
            <a:noFill/>
            <a:miter lim="800000"/>
            <a:headEnd/>
            <a:tailEnd/>
          </a:ln>
        </p:spPr>
      </p:pic>
      <p:pic>
        <p:nvPicPr>
          <p:cNvPr id="26627" name="Picture 5" descr="C:\Users\Kim\AppData\Local\Microsoft\Windows\Temporary Internet Files\Content.Word\Mike &amp; Celeste wedding.jpg"/>
          <p:cNvPicPr>
            <a:picLocks noChangeAspect="1" noChangeArrowheads="1"/>
          </p:cNvPicPr>
          <p:nvPr/>
        </p:nvPicPr>
        <p:blipFill>
          <a:blip r:embed="rId5"/>
          <a:srcRect/>
          <a:stretch>
            <a:fillRect/>
          </a:stretch>
        </p:blipFill>
        <p:spPr bwMode="auto">
          <a:xfrm>
            <a:off x="2057400" y="4114800"/>
            <a:ext cx="3810000" cy="4679950"/>
          </a:xfrm>
          <a:prstGeom prst="rect">
            <a:avLst/>
          </a:prstGeom>
          <a:noFill/>
          <a:ln w="9525">
            <a:noFill/>
            <a:miter lim="800000"/>
            <a:headEnd/>
            <a:tailEnd/>
          </a:ln>
        </p:spPr>
      </p:pic>
      <p:sp>
        <p:nvSpPr>
          <p:cNvPr id="26628" name="Rectangle 6"/>
          <p:cNvSpPr>
            <a:spLocks noChangeArrowheads="1"/>
          </p:cNvSpPr>
          <p:nvPr/>
        </p:nvSpPr>
        <p:spPr bwMode="auto">
          <a:xfrm>
            <a:off x="609600" y="685800"/>
            <a:ext cx="5486400" cy="685800"/>
          </a:xfrm>
          <a:prstGeom prst="rect">
            <a:avLst/>
          </a:prstGeom>
          <a:noFill/>
          <a:ln w="9525">
            <a:noFill/>
            <a:miter lim="800000"/>
            <a:headEnd/>
            <a:tailEnd/>
          </a:ln>
        </p:spPr>
        <p:txBody>
          <a:bodyPr>
            <a:spAutoFit/>
          </a:bodyPr>
          <a:lstStyle/>
          <a:p>
            <a:pPr>
              <a:lnSpc>
                <a:spcPct val="150000"/>
              </a:lnSpc>
            </a:pPr>
            <a:r>
              <a:rPr lang="en-US" i="1"/>
              <a:t>Michael &amp; Margaret (Silva) Bishop Family</a:t>
            </a:r>
            <a:endParaRPr lang="en-US" i="1">
              <a:solidFill>
                <a:schemeClr val="accent2"/>
              </a:solidFill>
            </a:endParaRPr>
          </a:p>
          <a:p>
            <a:pPr algn="ctr">
              <a:lnSpc>
                <a:spcPct val="150000"/>
              </a:lnSpc>
            </a:pPr>
            <a:r>
              <a:rPr lang="en-US" sz="1400" i="1"/>
              <a:t>Child #1 – Michael Bishop Jr.</a:t>
            </a:r>
          </a:p>
        </p:txBody>
      </p:sp>
      <p:sp>
        <p:nvSpPr>
          <p:cNvPr id="26629" name="TextBox 7"/>
          <p:cNvSpPr txBox="1">
            <a:spLocks noChangeArrowheads="1"/>
          </p:cNvSpPr>
          <p:nvPr/>
        </p:nvSpPr>
        <p:spPr bwMode="auto">
          <a:xfrm>
            <a:off x="838200" y="3733800"/>
            <a:ext cx="2333625" cy="276225"/>
          </a:xfrm>
          <a:prstGeom prst="rect">
            <a:avLst/>
          </a:prstGeom>
          <a:noFill/>
          <a:ln w="9525">
            <a:noFill/>
            <a:miter lim="800000"/>
            <a:headEnd/>
            <a:tailEnd/>
          </a:ln>
        </p:spPr>
        <p:txBody>
          <a:bodyPr wrap="none">
            <a:spAutoFit/>
          </a:bodyPr>
          <a:lstStyle/>
          <a:p>
            <a:r>
              <a:rPr lang="en-US"/>
              <a:t>Michael &amp; Celeste (Fata) dating</a:t>
            </a:r>
          </a:p>
        </p:txBody>
      </p:sp>
      <p:sp>
        <p:nvSpPr>
          <p:cNvPr id="26630" name="TextBox 8"/>
          <p:cNvSpPr txBox="1">
            <a:spLocks noChangeArrowheads="1"/>
          </p:cNvSpPr>
          <p:nvPr/>
        </p:nvSpPr>
        <p:spPr bwMode="auto">
          <a:xfrm>
            <a:off x="685800" y="4495800"/>
            <a:ext cx="1428750" cy="3694113"/>
          </a:xfrm>
          <a:prstGeom prst="rect">
            <a:avLst/>
          </a:prstGeom>
          <a:noFill/>
          <a:ln w="9525">
            <a:noFill/>
            <a:miter lim="800000"/>
            <a:headEnd/>
            <a:tailEnd/>
          </a:ln>
        </p:spPr>
        <p:txBody>
          <a:bodyPr wrap="none">
            <a:spAutoFit/>
          </a:bodyPr>
          <a:lstStyle/>
          <a:p>
            <a:pPr>
              <a:lnSpc>
                <a:spcPct val="150000"/>
              </a:lnSpc>
            </a:pPr>
            <a:r>
              <a:rPr lang="en-US"/>
              <a:t>Michael Bishop</a:t>
            </a:r>
          </a:p>
          <a:p>
            <a:pPr>
              <a:lnSpc>
                <a:spcPct val="150000"/>
              </a:lnSpc>
            </a:pPr>
            <a:r>
              <a:rPr lang="en-US"/>
              <a:t>and </a:t>
            </a:r>
          </a:p>
          <a:p>
            <a:pPr>
              <a:lnSpc>
                <a:spcPct val="150000"/>
              </a:lnSpc>
            </a:pPr>
            <a:r>
              <a:rPr lang="en-US"/>
              <a:t>Celeste Fata</a:t>
            </a:r>
          </a:p>
          <a:p>
            <a:pPr>
              <a:lnSpc>
                <a:spcPct val="150000"/>
              </a:lnSpc>
            </a:pPr>
            <a:r>
              <a:rPr lang="en-US"/>
              <a:t>were married</a:t>
            </a:r>
          </a:p>
          <a:p>
            <a:pPr>
              <a:lnSpc>
                <a:spcPct val="150000"/>
              </a:lnSpc>
            </a:pPr>
            <a:r>
              <a:rPr lang="en-US"/>
              <a:t>on April 29,</a:t>
            </a:r>
          </a:p>
          <a:p>
            <a:pPr>
              <a:lnSpc>
                <a:spcPct val="150000"/>
              </a:lnSpc>
            </a:pPr>
            <a:r>
              <a:rPr lang="en-US"/>
              <a:t>1989 at</a:t>
            </a:r>
          </a:p>
          <a:p>
            <a:pPr>
              <a:lnSpc>
                <a:spcPct val="150000"/>
              </a:lnSpc>
            </a:pPr>
            <a:r>
              <a:rPr lang="en-US"/>
              <a:t>St. Gerard </a:t>
            </a:r>
            <a:br>
              <a:rPr lang="en-US"/>
            </a:br>
            <a:r>
              <a:rPr lang="en-US"/>
              <a:t>Church in</a:t>
            </a:r>
          </a:p>
          <a:p>
            <a:pPr>
              <a:lnSpc>
                <a:spcPct val="150000"/>
              </a:lnSpc>
            </a:pPr>
            <a:r>
              <a:rPr lang="en-US"/>
              <a:t>Lansing, MI</a:t>
            </a:r>
          </a:p>
          <a:p>
            <a:pPr>
              <a:lnSpc>
                <a:spcPct val="150000"/>
              </a:lnSpc>
            </a:pPr>
            <a:endParaRPr lang="en-US"/>
          </a:p>
          <a:p>
            <a:pPr>
              <a:lnSpc>
                <a:spcPct val="150000"/>
              </a:lnSpc>
            </a:pPr>
            <a:endParaRPr lang="en-US"/>
          </a:p>
          <a:p>
            <a:r>
              <a:rPr lang="en-US"/>
              <a:t>Photos provided</a:t>
            </a:r>
          </a:p>
          <a:p>
            <a:r>
              <a:rPr lang="en-US"/>
              <a:t>by Michael Bishop</a:t>
            </a:r>
          </a:p>
          <a:p>
            <a:r>
              <a:rPr lang="en-US"/>
              <a:t>Jr.</a:t>
            </a:r>
          </a:p>
        </p:txBody>
      </p:sp>
    </p:spTree>
  </p:cSld>
  <p:clrMapOvr>
    <a:masterClrMapping/>
  </p:clrMapOvr>
  <p:transition advTm="4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762000" y="1336675"/>
            <a:ext cx="1600200" cy="2630488"/>
          </a:xfrm>
          <a:prstGeom prst="rect">
            <a:avLst/>
          </a:prstGeom>
          <a:noFill/>
          <a:ln w="9525">
            <a:noFill/>
            <a:miter lim="800000"/>
            <a:headEnd/>
            <a:tailEnd/>
          </a:ln>
        </p:spPr>
      </p:pic>
      <p:pic>
        <p:nvPicPr>
          <p:cNvPr id="28674" name="Picture 3"/>
          <p:cNvPicPr>
            <a:picLocks noChangeAspect="1" noChangeArrowheads="1"/>
          </p:cNvPicPr>
          <p:nvPr/>
        </p:nvPicPr>
        <p:blipFill>
          <a:blip r:embed="rId4"/>
          <a:srcRect/>
          <a:stretch>
            <a:fillRect/>
          </a:stretch>
        </p:blipFill>
        <p:spPr bwMode="auto">
          <a:xfrm>
            <a:off x="3305175" y="1295400"/>
            <a:ext cx="2490788" cy="3133725"/>
          </a:xfrm>
          <a:prstGeom prst="rect">
            <a:avLst/>
          </a:prstGeom>
          <a:noFill/>
          <a:ln w="9525">
            <a:noFill/>
            <a:miter lim="800000"/>
            <a:headEnd/>
            <a:tailEnd/>
          </a:ln>
        </p:spPr>
      </p:pic>
      <p:pic>
        <p:nvPicPr>
          <p:cNvPr id="28675" name="Picture 4"/>
          <p:cNvPicPr>
            <a:picLocks noChangeAspect="1" noChangeArrowheads="1"/>
          </p:cNvPicPr>
          <p:nvPr/>
        </p:nvPicPr>
        <p:blipFill>
          <a:blip r:embed="rId5"/>
          <a:srcRect/>
          <a:stretch>
            <a:fillRect/>
          </a:stretch>
        </p:blipFill>
        <p:spPr bwMode="auto">
          <a:xfrm>
            <a:off x="762000" y="3962400"/>
            <a:ext cx="2395538" cy="3686175"/>
          </a:xfrm>
          <a:prstGeom prst="rect">
            <a:avLst/>
          </a:prstGeom>
          <a:noFill/>
          <a:ln w="9525">
            <a:noFill/>
            <a:miter lim="800000"/>
            <a:headEnd/>
            <a:tailEnd/>
          </a:ln>
        </p:spPr>
      </p:pic>
      <p:pic>
        <p:nvPicPr>
          <p:cNvPr id="28676" name="Picture 5"/>
          <p:cNvPicPr>
            <a:picLocks noChangeAspect="1" noChangeArrowheads="1"/>
          </p:cNvPicPr>
          <p:nvPr/>
        </p:nvPicPr>
        <p:blipFill>
          <a:blip r:embed="rId6"/>
          <a:srcRect/>
          <a:stretch>
            <a:fillRect/>
          </a:stretch>
        </p:blipFill>
        <p:spPr bwMode="auto">
          <a:xfrm>
            <a:off x="3352800" y="4419600"/>
            <a:ext cx="2438400" cy="4089400"/>
          </a:xfrm>
          <a:prstGeom prst="rect">
            <a:avLst/>
          </a:prstGeom>
          <a:noFill/>
          <a:ln w="9525">
            <a:noFill/>
            <a:miter lim="800000"/>
            <a:headEnd/>
            <a:tailEnd/>
          </a:ln>
        </p:spPr>
      </p:pic>
      <p:sp>
        <p:nvSpPr>
          <p:cNvPr id="28677" name="Rectangle 6"/>
          <p:cNvSpPr>
            <a:spLocks noChangeArrowheads="1"/>
          </p:cNvSpPr>
          <p:nvPr/>
        </p:nvSpPr>
        <p:spPr bwMode="auto">
          <a:xfrm>
            <a:off x="609600" y="533400"/>
            <a:ext cx="5486400" cy="641350"/>
          </a:xfrm>
          <a:prstGeom prst="rect">
            <a:avLst/>
          </a:prstGeom>
          <a:noFill/>
          <a:ln w="9525">
            <a:noFill/>
            <a:miter lim="800000"/>
            <a:headEnd/>
            <a:tailEnd/>
          </a:ln>
        </p:spPr>
        <p:txBody>
          <a:bodyPr>
            <a:spAutoFit/>
          </a:bodyPr>
          <a:lstStyle/>
          <a:p>
            <a:pPr>
              <a:lnSpc>
                <a:spcPct val="150000"/>
              </a:lnSpc>
            </a:pPr>
            <a:r>
              <a:rPr lang="en-US" i="1"/>
              <a:t>Michael &amp; Celeste (Fata) Bishop Family</a:t>
            </a:r>
            <a:endParaRPr lang="en-US" i="1">
              <a:solidFill>
                <a:schemeClr val="accent2"/>
              </a:solidFill>
            </a:endParaRPr>
          </a:p>
          <a:p>
            <a:pPr algn="ctr">
              <a:lnSpc>
                <a:spcPct val="150000"/>
              </a:lnSpc>
            </a:pPr>
            <a:r>
              <a:rPr lang="en-US" i="1"/>
              <a:t>Child #1 – Christina Bishop &amp; Child #2 – Marisa Bishop</a:t>
            </a:r>
          </a:p>
        </p:txBody>
      </p:sp>
      <p:sp>
        <p:nvSpPr>
          <p:cNvPr id="28678" name="TextBox 7"/>
          <p:cNvSpPr txBox="1">
            <a:spLocks noChangeArrowheads="1"/>
          </p:cNvSpPr>
          <p:nvPr/>
        </p:nvSpPr>
        <p:spPr bwMode="auto">
          <a:xfrm>
            <a:off x="2362200" y="1638300"/>
            <a:ext cx="852488" cy="1943100"/>
          </a:xfrm>
          <a:prstGeom prst="rect">
            <a:avLst/>
          </a:prstGeom>
          <a:noFill/>
          <a:ln w="9525">
            <a:noFill/>
            <a:miter lim="800000"/>
            <a:headEnd/>
            <a:tailEnd/>
          </a:ln>
        </p:spPr>
        <p:txBody>
          <a:bodyPr wrap="none">
            <a:spAutoFit/>
          </a:bodyPr>
          <a:lstStyle/>
          <a:p>
            <a:r>
              <a:rPr lang="en-US" sz="1100"/>
              <a:t>Left:</a:t>
            </a:r>
          </a:p>
          <a:p>
            <a:r>
              <a:rPr lang="en-US" sz="1100"/>
              <a:t>Christina 3</a:t>
            </a:r>
          </a:p>
          <a:p>
            <a:r>
              <a:rPr lang="en-US" sz="1100"/>
              <a:t>with baby</a:t>
            </a:r>
          </a:p>
          <a:p>
            <a:r>
              <a:rPr lang="en-US" sz="1100"/>
              <a:t>sister</a:t>
            </a:r>
          </a:p>
          <a:p>
            <a:r>
              <a:rPr lang="en-US" sz="1100"/>
              <a:t>Marisa</a:t>
            </a:r>
          </a:p>
          <a:p>
            <a:endParaRPr lang="en-US" sz="1100"/>
          </a:p>
          <a:p>
            <a:endParaRPr lang="en-US" sz="1100"/>
          </a:p>
          <a:p>
            <a:r>
              <a:rPr lang="en-US" sz="1100"/>
              <a:t>Right:</a:t>
            </a:r>
          </a:p>
          <a:p>
            <a:r>
              <a:rPr lang="en-US" sz="1100"/>
              <a:t>Christina 5</a:t>
            </a:r>
          </a:p>
          <a:p>
            <a:r>
              <a:rPr lang="en-US" sz="1100"/>
              <a:t>and </a:t>
            </a:r>
          </a:p>
          <a:p>
            <a:r>
              <a:rPr lang="en-US" sz="1100"/>
              <a:t>Marisa 2</a:t>
            </a:r>
          </a:p>
        </p:txBody>
      </p:sp>
      <p:sp>
        <p:nvSpPr>
          <p:cNvPr id="28679" name="TextBox 8"/>
          <p:cNvSpPr txBox="1">
            <a:spLocks noChangeArrowheads="1"/>
          </p:cNvSpPr>
          <p:nvPr/>
        </p:nvSpPr>
        <p:spPr bwMode="auto">
          <a:xfrm>
            <a:off x="685800" y="7620000"/>
            <a:ext cx="2559050" cy="1009650"/>
          </a:xfrm>
          <a:prstGeom prst="rect">
            <a:avLst/>
          </a:prstGeom>
          <a:noFill/>
          <a:ln w="9525">
            <a:noFill/>
            <a:miter lim="800000"/>
            <a:headEnd/>
            <a:tailEnd/>
          </a:ln>
        </p:spPr>
        <p:txBody>
          <a:bodyPr wrap="none">
            <a:spAutoFit/>
          </a:bodyPr>
          <a:lstStyle/>
          <a:p>
            <a:r>
              <a:rPr lang="en-US" sz="1100"/>
              <a:t>Above Christina (6) and Marisa (3) at</a:t>
            </a:r>
          </a:p>
          <a:p>
            <a:r>
              <a:rPr lang="en-US" sz="1100"/>
              <a:t>Disneyland.   </a:t>
            </a:r>
          </a:p>
          <a:p>
            <a:endParaRPr lang="en-US" sz="800"/>
          </a:p>
          <a:p>
            <a:r>
              <a:rPr lang="en-US" sz="1100"/>
              <a:t>Right, Christina’s senior photo.  </a:t>
            </a:r>
          </a:p>
          <a:p>
            <a:endParaRPr lang="en-US" sz="800"/>
          </a:p>
          <a:p>
            <a:r>
              <a:rPr lang="en-US" sz="1100"/>
              <a:t>Photos provided by Michael Bishop Jr.</a:t>
            </a:r>
          </a:p>
        </p:txBody>
      </p:sp>
    </p:spTree>
  </p:cSld>
  <p:clrMapOvr>
    <a:masterClrMapping/>
  </p:clrMapOvr>
  <p:transition advTm="4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Kim\AppData\Local\Microsoft\Windows\Temporary Internet Files\Content.Word\Marisa - Singing.bmp"/>
          <p:cNvPicPr>
            <a:picLocks noChangeAspect="1" noChangeArrowheads="1"/>
          </p:cNvPicPr>
          <p:nvPr/>
        </p:nvPicPr>
        <p:blipFill>
          <a:blip r:embed="rId3"/>
          <a:srcRect/>
          <a:stretch>
            <a:fillRect/>
          </a:stretch>
        </p:blipFill>
        <p:spPr bwMode="auto">
          <a:xfrm>
            <a:off x="457200" y="3733800"/>
            <a:ext cx="1936750" cy="2919413"/>
          </a:xfrm>
          <a:prstGeom prst="rect">
            <a:avLst/>
          </a:prstGeom>
          <a:noFill/>
          <a:ln w="9525">
            <a:noFill/>
            <a:miter lim="800000"/>
            <a:headEnd/>
            <a:tailEnd/>
          </a:ln>
        </p:spPr>
      </p:pic>
      <p:pic>
        <p:nvPicPr>
          <p:cNvPr id="30722" name="Picture 2"/>
          <p:cNvPicPr>
            <a:picLocks noChangeAspect="1" noChangeArrowheads="1"/>
          </p:cNvPicPr>
          <p:nvPr/>
        </p:nvPicPr>
        <p:blipFill>
          <a:blip r:embed="rId4"/>
          <a:srcRect/>
          <a:stretch>
            <a:fillRect/>
          </a:stretch>
        </p:blipFill>
        <p:spPr bwMode="auto">
          <a:xfrm>
            <a:off x="457200" y="685800"/>
            <a:ext cx="4014788" cy="2822575"/>
          </a:xfrm>
          <a:prstGeom prst="rect">
            <a:avLst/>
          </a:prstGeom>
          <a:noFill/>
          <a:ln w="9525">
            <a:noFill/>
            <a:miter lim="800000"/>
            <a:headEnd/>
            <a:tailEnd/>
          </a:ln>
        </p:spPr>
      </p:pic>
      <p:pic>
        <p:nvPicPr>
          <p:cNvPr id="30723" name="Picture 3"/>
          <p:cNvPicPr>
            <a:picLocks noChangeAspect="1" noChangeArrowheads="1"/>
          </p:cNvPicPr>
          <p:nvPr/>
        </p:nvPicPr>
        <p:blipFill>
          <a:blip r:embed="rId5"/>
          <a:srcRect/>
          <a:stretch>
            <a:fillRect/>
          </a:stretch>
        </p:blipFill>
        <p:spPr bwMode="auto">
          <a:xfrm>
            <a:off x="3238500" y="3581400"/>
            <a:ext cx="3009900" cy="2009775"/>
          </a:xfrm>
          <a:prstGeom prst="rect">
            <a:avLst/>
          </a:prstGeom>
          <a:noFill/>
          <a:ln w="9525">
            <a:noFill/>
            <a:miter lim="800000"/>
            <a:headEnd/>
            <a:tailEnd/>
          </a:ln>
        </p:spPr>
      </p:pic>
      <p:pic>
        <p:nvPicPr>
          <p:cNvPr id="30724" name="Picture 6" descr="C:\Users\Kim\AppData\Local\Microsoft\Windows\Temporary Internet Files\Content.Word\American Idol sign.jpg"/>
          <p:cNvPicPr>
            <a:picLocks noChangeAspect="1" noChangeArrowheads="1"/>
          </p:cNvPicPr>
          <p:nvPr/>
        </p:nvPicPr>
        <p:blipFill>
          <a:blip r:embed="rId6"/>
          <a:srcRect/>
          <a:stretch>
            <a:fillRect/>
          </a:stretch>
        </p:blipFill>
        <p:spPr bwMode="auto">
          <a:xfrm>
            <a:off x="4425950" y="5638800"/>
            <a:ext cx="1974850" cy="2819400"/>
          </a:xfrm>
          <a:prstGeom prst="rect">
            <a:avLst/>
          </a:prstGeom>
          <a:noFill/>
          <a:ln w="9525">
            <a:noFill/>
            <a:miter lim="800000"/>
            <a:headEnd/>
            <a:tailEnd/>
          </a:ln>
        </p:spPr>
      </p:pic>
      <p:sp>
        <p:nvSpPr>
          <p:cNvPr id="30725" name="TextBox 7"/>
          <p:cNvSpPr txBox="1">
            <a:spLocks noChangeArrowheads="1"/>
          </p:cNvSpPr>
          <p:nvPr/>
        </p:nvSpPr>
        <p:spPr bwMode="auto">
          <a:xfrm>
            <a:off x="457200" y="6705600"/>
            <a:ext cx="1882775" cy="1917700"/>
          </a:xfrm>
          <a:prstGeom prst="rect">
            <a:avLst/>
          </a:prstGeom>
          <a:noFill/>
          <a:ln w="9525">
            <a:noFill/>
            <a:miter lim="800000"/>
            <a:headEnd/>
            <a:tailEnd/>
          </a:ln>
        </p:spPr>
        <p:txBody>
          <a:bodyPr wrap="none">
            <a:spAutoFit/>
          </a:bodyPr>
          <a:lstStyle/>
          <a:p>
            <a:r>
              <a:rPr lang="en-US"/>
              <a:t>Marisa Bishop singing at </a:t>
            </a:r>
          </a:p>
          <a:p>
            <a:r>
              <a:rPr lang="en-US"/>
              <a:t>her youth group -SPYN .</a:t>
            </a:r>
          </a:p>
          <a:p>
            <a:endParaRPr lang="en-US"/>
          </a:p>
          <a:p>
            <a:r>
              <a:rPr lang="en-US"/>
              <a:t>Since singing in the </a:t>
            </a:r>
          </a:p>
          <a:p>
            <a:r>
              <a:rPr lang="en-US"/>
              <a:t>family is a Bishop trait,</a:t>
            </a:r>
          </a:p>
          <a:p>
            <a:r>
              <a:rPr lang="en-US"/>
              <a:t>it’s good to see members</a:t>
            </a:r>
          </a:p>
          <a:p>
            <a:r>
              <a:rPr lang="en-US"/>
              <a:t>performing.</a:t>
            </a:r>
          </a:p>
          <a:p>
            <a:endParaRPr lang="en-US"/>
          </a:p>
          <a:p>
            <a:r>
              <a:rPr lang="en-US"/>
              <a:t>Photos provided by: </a:t>
            </a:r>
          </a:p>
          <a:p>
            <a:r>
              <a:rPr lang="en-US"/>
              <a:t>Michael Bishop Jr.</a:t>
            </a:r>
          </a:p>
        </p:txBody>
      </p:sp>
      <p:sp>
        <p:nvSpPr>
          <p:cNvPr id="30726" name="TextBox 8"/>
          <p:cNvSpPr txBox="1">
            <a:spLocks noChangeArrowheads="1"/>
          </p:cNvSpPr>
          <p:nvPr/>
        </p:nvSpPr>
        <p:spPr bwMode="auto">
          <a:xfrm>
            <a:off x="2868613" y="5657850"/>
            <a:ext cx="1550987" cy="2647950"/>
          </a:xfrm>
          <a:prstGeom prst="rect">
            <a:avLst/>
          </a:prstGeom>
          <a:noFill/>
          <a:ln w="9525">
            <a:noFill/>
            <a:miter lim="800000"/>
            <a:headEnd/>
            <a:tailEnd/>
          </a:ln>
        </p:spPr>
        <p:txBody>
          <a:bodyPr wrap="none">
            <a:spAutoFit/>
          </a:bodyPr>
          <a:lstStyle/>
          <a:p>
            <a:r>
              <a:rPr lang="en-US"/>
              <a:t>Christina performing</a:t>
            </a:r>
          </a:p>
          <a:p>
            <a:r>
              <a:rPr lang="en-US"/>
              <a:t>for American Idol</a:t>
            </a:r>
          </a:p>
          <a:p>
            <a:r>
              <a:rPr lang="en-US"/>
              <a:t>at the MGM in</a:t>
            </a:r>
          </a:p>
          <a:p>
            <a:r>
              <a:rPr lang="en-US"/>
              <a:t>Orlando, Florida.</a:t>
            </a:r>
          </a:p>
          <a:p>
            <a:endParaRPr lang="en-US"/>
          </a:p>
          <a:p>
            <a:r>
              <a:rPr lang="en-US"/>
              <a:t>Just think, if the</a:t>
            </a:r>
          </a:p>
          <a:p>
            <a:r>
              <a:rPr lang="en-US"/>
              <a:t>entire Bishop </a:t>
            </a:r>
          </a:p>
          <a:p>
            <a:r>
              <a:rPr lang="en-US"/>
              <a:t>Family had known,</a:t>
            </a:r>
          </a:p>
          <a:p>
            <a:r>
              <a:rPr lang="en-US"/>
              <a:t>we could have </a:t>
            </a:r>
          </a:p>
          <a:p>
            <a:r>
              <a:rPr lang="en-US"/>
              <a:t>given her over </a:t>
            </a:r>
          </a:p>
          <a:p>
            <a:r>
              <a:rPr lang="en-US"/>
              <a:t>400 votes… </a:t>
            </a:r>
            <a:r>
              <a:rPr lang="en-US">
                <a:sym typeface="Wingdings" pitchFamily="2" charset="2"/>
              </a:rPr>
              <a:t></a:t>
            </a:r>
          </a:p>
          <a:p>
            <a:r>
              <a:rPr lang="en-US">
                <a:sym typeface="Wingdings" pitchFamily="2" charset="2"/>
              </a:rPr>
              <a:t>Well maybe not </a:t>
            </a:r>
          </a:p>
          <a:p>
            <a:r>
              <a:rPr lang="en-US">
                <a:sym typeface="Wingdings" pitchFamily="2" charset="2"/>
              </a:rPr>
              <a:t>from the little ones</a:t>
            </a:r>
          </a:p>
          <a:p>
            <a:r>
              <a:rPr lang="en-US">
                <a:sym typeface="Wingdings" pitchFamily="2" charset="2"/>
              </a:rPr>
              <a:t>but close.  </a:t>
            </a:r>
            <a:endParaRPr lang="en-US"/>
          </a:p>
        </p:txBody>
      </p:sp>
      <p:sp>
        <p:nvSpPr>
          <p:cNvPr id="30727" name="TextBox 10"/>
          <p:cNvSpPr txBox="1">
            <a:spLocks noChangeArrowheads="1"/>
          </p:cNvSpPr>
          <p:nvPr/>
        </p:nvSpPr>
        <p:spPr bwMode="auto">
          <a:xfrm>
            <a:off x="4495800" y="914400"/>
            <a:ext cx="2106613" cy="2282825"/>
          </a:xfrm>
          <a:prstGeom prst="rect">
            <a:avLst/>
          </a:prstGeom>
          <a:noFill/>
          <a:ln w="9525">
            <a:noFill/>
            <a:miter lim="800000"/>
            <a:headEnd/>
            <a:tailEnd/>
          </a:ln>
        </p:spPr>
        <p:txBody>
          <a:bodyPr wrap="none">
            <a:spAutoFit/>
          </a:bodyPr>
          <a:lstStyle/>
          <a:p>
            <a:r>
              <a:rPr lang="en-US"/>
              <a:t>New Covenant Christian </a:t>
            </a:r>
          </a:p>
          <a:p>
            <a:r>
              <a:rPr lang="en-US"/>
              <a:t>School Homecoming court</a:t>
            </a:r>
          </a:p>
          <a:p>
            <a:endParaRPr lang="en-US"/>
          </a:p>
          <a:p>
            <a:r>
              <a:rPr lang="en-US"/>
              <a:t>Christina, (2</a:t>
            </a:r>
            <a:r>
              <a:rPr lang="en-US" baseline="30000"/>
              <a:t>nd</a:t>
            </a:r>
            <a:r>
              <a:rPr lang="en-US"/>
              <a:t> from left), </a:t>
            </a:r>
          </a:p>
          <a:p>
            <a:r>
              <a:rPr lang="en-US"/>
              <a:t>Senior Representative</a:t>
            </a:r>
          </a:p>
          <a:p>
            <a:endParaRPr lang="en-US"/>
          </a:p>
          <a:p>
            <a:r>
              <a:rPr lang="en-US"/>
              <a:t>Marisa, (3</a:t>
            </a:r>
            <a:r>
              <a:rPr lang="en-US" baseline="30000"/>
              <a:t>rd</a:t>
            </a:r>
            <a:r>
              <a:rPr lang="en-US"/>
              <a:t> from left), </a:t>
            </a:r>
          </a:p>
          <a:p>
            <a:r>
              <a:rPr lang="en-US"/>
              <a:t>Freshman Representative.</a:t>
            </a:r>
          </a:p>
          <a:p>
            <a:endParaRPr lang="en-US"/>
          </a:p>
          <a:p>
            <a:r>
              <a:rPr lang="en-US"/>
              <a:t>First time in N.C.C.S. history</a:t>
            </a:r>
          </a:p>
          <a:p>
            <a:r>
              <a:rPr lang="en-US"/>
              <a:t>that two sisters were</a:t>
            </a:r>
          </a:p>
          <a:p>
            <a:r>
              <a:rPr lang="en-US"/>
              <a:t>on court at the same time.</a:t>
            </a:r>
          </a:p>
        </p:txBody>
      </p:sp>
    </p:spTree>
  </p:cSld>
  <p:clrMapOvr>
    <a:masterClrMapping/>
  </p:clrMapOvr>
  <p:transition advTm="4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13128</TotalTime>
  <Words>1230</Words>
  <Application>Microsoft Office PowerPoint</Application>
  <PresentationFormat>On-screen Show (4:3)</PresentationFormat>
  <Paragraphs>279</Paragraphs>
  <Slides>12</Slides>
  <Notes>12</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12</vt:i4>
      </vt:variant>
    </vt:vector>
  </HeadingPairs>
  <TitlesOfParts>
    <vt:vector size="17" baseType="lpstr">
      <vt:lpstr>Arial</vt:lpstr>
      <vt:lpstr>Calibri</vt:lpstr>
      <vt:lpstr>Wingdings</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Tobias</dc:creator>
  <cp:lastModifiedBy>Mike</cp:lastModifiedBy>
  <cp:revision>16</cp:revision>
  <dcterms:created xsi:type="dcterms:W3CDTF">2010-06-01T21:27:50Z</dcterms:created>
  <dcterms:modified xsi:type="dcterms:W3CDTF">2010-10-11T16:30:07Z</dcterms:modified>
</cp:coreProperties>
</file>